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3" r:id="rId6"/>
    <p:sldId id="264" r:id="rId7"/>
    <p:sldId id="265" r:id="rId8"/>
    <p:sldId id="266" r:id="rId9"/>
    <p:sldId id="267" r:id="rId10"/>
    <p:sldId id="268" r:id="rId11"/>
    <p:sldId id="269" r:id="rId12"/>
    <p:sldId id="270" r:id="rId13"/>
    <p:sldId id="271" r:id="rId14"/>
    <p:sldId id="273" r:id="rId15"/>
    <p:sldId id="275" r:id="rId16"/>
    <p:sldId id="274" r:id="rId17"/>
    <p:sldId id="272" r:id="rId18"/>
    <p:sldId id="276" r:id="rId19"/>
    <p:sldId id="277" r:id="rId20"/>
    <p:sldId id="278" r:id="rId21"/>
    <p:sldId id="279" r:id="rId22"/>
    <p:sldId id="280" r:id="rId23"/>
    <p:sldId id="295"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CA9DB21-61C6-4983-AAE9-8AD191B4EE7A}" type="datetimeFigureOut">
              <a:rPr lang="fr-FR" smtClean="0"/>
              <a:pPr/>
              <a:t>17/10/2015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0CA6E71-725E-4D51-B328-541FA66584F8}"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A9DB21-61C6-4983-AAE9-8AD191B4EE7A}" type="datetimeFigureOut">
              <a:rPr lang="fr-FR" smtClean="0"/>
              <a:pPr/>
              <a:t>17/10/2015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A6E71-725E-4D51-B328-541FA66584F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1357299"/>
            <a:ext cx="7772400" cy="1143008"/>
          </a:xfrm>
        </p:spPr>
        <p:txBody>
          <a:bodyPr/>
          <a:lstStyle/>
          <a:p>
            <a:r>
              <a:rPr lang="fr-FR" dirty="0"/>
              <a:t>Efficacité énergétique: </a:t>
            </a:r>
            <a:r>
              <a:rPr lang="fr-FR" dirty="0" err="1"/>
              <a:t>BREF's</a:t>
            </a:r>
            <a:endParaRPr lang="fr-FR" dirty="0"/>
          </a:p>
        </p:txBody>
      </p:sp>
      <p:sp>
        <p:nvSpPr>
          <p:cNvPr id="3" name="Sous-titre 2"/>
          <p:cNvSpPr>
            <a:spLocks noGrp="1"/>
          </p:cNvSpPr>
          <p:nvPr>
            <p:ph type="subTitle" idx="1"/>
          </p:nvPr>
        </p:nvSpPr>
        <p:spPr>
          <a:xfrm>
            <a:off x="4886340" y="6000768"/>
            <a:ext cx="4257660" cy="857232"/>
          </a:xfrm>
        </p:spPr>
        <p:txBody>
          <a:bodyPr/>
          <a:lstStyle/>
          <a:p>
            <a:r>
              <a:rPr lang="fr-FR" dirty="0" smtClean="0"/>
              <a:t>Abdellatif Touzani</a:t>
            </a:r>
            <a:endParaRPr lang="fr-FR" dirty="0"/>
          </a:p>
        </p:txBody>
      </p:sp>
      <p:pic>
        <p:nvPicPr>
          <p:cNvPr id="4" name="Image 3"/>
          <p:cNvPicPr/>
          <p:nvPr/>
        </p:nvPicPr>
        <p:blipFill>
          <a:blip r:embed="rId2"/>
          <a:srcRect/>
          <a:stretch>
            <a:fillRect/>
          </a:stretch>
        </p:blipFill>
        <p:spPr bwMode="auto">
          <a:xfrm>
            <a:off x="571472" y="4429132"/>
            <a:ext cx="3282290" cy="2244436"/>
          </a:xfrm>
          <a:prstGeom prst="rect">
            <a:avLst/>
          </a:prstGeom>
          <a:noFill/>
          <a:ln w="9525">
            <a:noFill/>
            <a:miter lim="800000"/>
            <a:headEnd/>
            <a:tailEnd/>
          </a:ln>
        </p:spPr>
      </p:pic>
      <p:pic>
        <p:nvPicPr>
          <p:cNvPr id="5" name="Image 4" descr="Description : logo hd cluster.png"/>
          <p:cNvPicPr/>
          <p:nvPr/>
        </p:nvPicPr>
        <p:blipFill>
          <a:blip r:embed="rId3" cstate="print"/>
          <a:srcRect/>
          <a:stretch>
            <a:fillRect/>
          </a:stretch>
        </p:blipFill>
        <p:spPr bwMode="auto">
          <a:xfrm>
            <a:off x="2357422" y="285728"/>
            <a:ext cx="1177851" cy="954760"/>
          </a:xfrm>
          <a:prstGeom prst="rect">
            <a:avLst/>
          </a:prstGeom>
          <a:noFill/>
          <a:ln w="6350">
            <a:solidFill>
              <a:schemeClr val="bg1"/>
            </a:solidFill>
            <a:miter lim="800000"/>
            <a:headEnd/>
            <a:tailEnd/>
          </a:ln>
          <a:effectLst/>
        </p:spPr>
      </p:pic>
      <p:pic>
        <p:nvPicPr>
          <p:cNvPr id="6" name="Image 5" descr="http://www.maintenance-industrielle-grenoble.com/wp-content/uploads/reseaux-air-maugiere.jpg"/>
          <p:cNvPicPr/>
          <p:nvPr/>
        </p:nvPicPr>
        <p:blipFill>
          <a:blip r:embed="rId4"/>
          <a:srcRect/>
          <a:stretch>
            <a:fillRect/>
          </a:stretch>
        </p:blipFill>
        <p:spPr bwMode="auto">
          <a:xfrm>
            <a:off x="4714876" y="4214818"/>
            <a:ext cx="3615657" cy="1567543"/>
          </a:xfrm>
          <a:prstGeom prst="rect">
            <a:avLst/>
          </a:prstGeom>
          <a:noFill/>
          <a:ln w="9525">
            <a:noFill/>
            <a:miter lim="800000"/>
            <a:headEnd/>
            <a:tailEnd/>
          </a:ln>
        </p:spPr>
      </p:pic>
      <p:pic>
        <p:nvPicPr>
          <p:cNvPr id="7" name="Image 6" descr="http://img.directindustry.fr/images_di/photo-g/four-chambre-ceramique-68368-3518861.jpg"/>
          <p:cNvPicPr/>
          <p:nvPr/>
        </p:nvPicPr>
        <p:blipFill>
          <a:blip r:embed="rId5"/>
          <a:srcRect/>
          <a:stretch>
            <a:fillRect/>
          </a:stretch>
        </p:blipFill>
        <p:spPr bwMode="auto">
          <a:xfrm>
            <a:off x="3214678" y="2428868"/>
            <a:ext cx="2630272" cy="1583681"/>
          </a:xfrm>
          <a:prstGeom prst="rect">
            <a:avLst/>
          </a:prstGeom>
          <a:noFill/>
          <a:ln w="9525">
            <a:noFill/>
            <a:miter lim="800000"/>
            <a:headEnd/>
            <a:tailEnd/>
          </a:ln>
        </p:spPr>
      </p:pic>
      <p:sp>
        <p:nvSpPr>
          <p:cNvPr id="1026" name="AutoShape 2" descr="Résultat de recherche d'images pour &quot;giz&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028" name="Picture 4" descr="http://www.france-volontaires.org/IMG/UserFiles/Images/giz.gif"/>
          <p:cNvPicPr>
            <a:picLocks noChangeAspect="1" noChangeArrowheads="1"/>
          </p:cNvPicPr>
          <p:nvPr/>
        </p:nvPicPr>
        <p:blipFill>
          <a:blip r:embed="rId6"/>
          <a:srcRect/>
          <a:stretch>
            <a:fillRect/>
          </a:stretch>
        </p:blipFill>
        <p:spPr bwMode="auto">
          <a:xfrm>
            <a:off x="5500694" y="142852"/>
            <a:ext cx="2896156" cy="120715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571480"/>
            <a:ext cx="8229600" cy="1143000"/>
          </a:xfrm>
        </p:spPr>
        <p:txBody>
          <a:bodyPr>
            <a:noAutofit/>
          </a:bodyPr>
          <a:lstStyle/>
          <a:p>
            <a:r>
              <a:rPr lang="fr-CA" sz="3200" b="1" i="1" u="sng" dirty="0">
                <a:solidFill>
                  <a:srgbClr val="C00000"/>
                </a:solidFill>
              </a:rPr>
              <a:t>Réduction du débit massique des gaz brûlés par une réduction de l'excès d’air </a:t>
            </a:r>
            <a:r>
              <a:rPr lang="fr-FR" sz="3200" dirty="0">
                <a:solidFill>
                  <a:srgbClr val="C00000"/>
                </a:solidFill>
              </a:rPr>
              <a:t/>
            </a:r>
            <a:br>
              <a:rPr lang="fr-FR" sz="3200" dirty="0">
                <a:solidFill>
                  <a:srgbClr val="C00000"/>
                </a:solidFill>
              </a:rPr>
            </a:br>
            <a:r>
              <a:rPr lang="fr-FR" sz="3200" dirty="0">
                <a:solidFill>
                  <a:srgbClr val="C00000"/>
                </a:solidFill>
              </a:rPr>
              <a:t/>
            </a:r>
            <a:br>
              <a:rPr lang="fr-FR" sz="3200"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p:txBody>
          <a:bodyPr>
            <a:normAutofit fontScale="77500" lnSpcReduction="20000"/>
          </a:bodyPr>
          <a:lstStyle/>
          <a:p>
            <a:pPr algn="just"/>
            <a:r>
              <a:rPr lang="fr-FR" dirty="0"/>
              <a:t>Il est possible de minimiser l’excès d’air en ajustant le débit d’air proportionnellement au débit de combustible. Cette opération est fortement facilitée par la mesure automatisée de la teneur en oxygène des gaz de combustion. En fonction de la rapidité de fluctuation de la demande thermique du procédé, l’excès d’air peut être réglé manuellement ou régulé automatiquement. Un niveau d’air insuffisant entraîne l’extinction de la flamme, puis son </a:t>
            </a:r>
            <a:r>
              <a:rPr lang="fr-FR" dirty="0" err="1"/>
              <a:t>réallumage</a:t>
            </a:r>
            <a:r>
              <a:rPr lang="fr-FR" dirty="0"/>
              <a:t> et un retour de flamme provoquant des dégâts sur l’installation. Pour des raisons de sécurité, il doit donc toujours y avoir une certaine quantité d’air en excès présente (en règle générale de 1 à 2 % pour les combustibles gazeux et de 10 % pour les combustibles liquides).</a:t>
            </a:r>
          </a:p>
          <a:p>
            <a:pPr algn="just"/>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lvl="0"/>
            <a:r>
              <a:rPr lang="fr-CA" sz="3200" b="1" i="1" u="sng" dirty="0">
                <a:solidFill>
                  <a:srgbClr val="C00000"/>
                </a:solidFill>
              </a:rPr>
              <a:t>Réduction des pertes de chaleur grâce à l’isolation</a:t>
            </a:r>
            <a:r>
              <a:rPr lang="fr-FR" sz="3200" dirty="0">
                <a:solidFill>
                  <a:srgbClr val="C00000"/>
                </a:solidFill>
              </a:rPr>
              <a:t/>
            </a:r>
            <a:br>
              <a:rPr lang="fr-FR" sz="3200"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p:txBody>
          <a:bodyPr>
            <a:normAutofit fontScale="70000" lnSpcReduction="20000"/>
          </a:bodyPr>
          <a:lstStyle/>
          <a:p>
            <a:pPr algn="just"/>
            <a:r>
              <a:rPr lang="fr-FR" dirty="0"/>
              <a:t>Les déperditions de chaleur par les parois du système de combustion sont déterminées par la surface exposée et l’épaisseur de l’isolation. Une épaisseur d’isolation optimale eu égard à la consommation d’énergie et aux aspects économiques (prix du combustible et de l'isolant) doit être trouvée au cas par cas. Toutefois, les matériaux d’isolation peuvent progressivement se détériorer et doivent être remplacés après une inspection dans le cadre des programmes de maintenance. Certaines techniques faisant appel à l’imagerie infrarouge (caméra ou thermomètre) sont pratiques pour identifier à partir de l’extérieur et alors que l’installation de combustion est en exploitation, les zones dans lesquelles l’isolation est endommagée, afin d’en prévoir la réparation au cours d’un arrêt.</a:t>
            </a:r>
          </a:p>
          <a:p>
            <a:pPr algn="just"/>
            <a:endParaRPr lang="fr-FR" dirty="0"/>
          </a:p>
        </p:txBody>
      </p:sp>
      <p:pic>
        <p:nvPicPr>
          <p:cNvPr id="4" name="Image 3" descr="Matelas isolation thermique"/>
          <p:cNvPicPr/>
          <p:nvPr/>
        </p:nvPicPr>
        <p:blipFill>
          <a:blip r:embed="rId2" cstate="email"/>
          <a:srcRect/>
          <a:stretch>
            <a:fillRect/>
          </a:stretch>
        </p:blipFill>
        <p:spPr bwMode="auto">
          <a:xfrm>
            <a:off x="928662" y="5214950"/>
            <a:ext cx="2057400" cy="1371600"/>
          </a:xfrm>
          <a:prstGeom prst="rect">
            <a:avLst/>
          </a:prstGeom>
          <a:noFill/>
          <a:ln w="9525">
            <a:noFill/>
            <a:miter lim="800000"/>
            <a:headEnd/>
            <a:tailEnd/>
          </a:ln>
        </p:spPr>
      </p:pic>
      <p:sp>
        <p:nvSpPr>
          <p:cNvPr id="23554" name="AutoShape 2" descr="Résultat de recherche d'images pour &quot;calorifugeage fou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3556" name="Picture 4" descr="http://www.adepem.com/ART-PHOTOS/PP095122.jpg"/>
          <p:cNvPicPr>
            <a:picLocks noChangeAspect="1" noChangeArrowheads="1"/>
          </p:cNvPicPr>
          <p:nvPr/>
        </p:nvPicPr>
        <p:blipFill>
          <a:blip r:embed="rId3"/>
          <a:srcRect/>
          <a:stretch>
            <a:fillRect/>
          </a:stretch>
        </p:blipFill>
        <p:spPr bwMode="auto">
          <a:xfrm>
            <a:off x="3571868" y="5214950"/>
            <a:ext cx="1747834" cy="1392343"/>
          </a:xfrm>
          <a:prstGeom prst="rect">
            <a:avLst/>
          </a:prstGeom>
          <a:noFill/>
        </p:spPr>
      </p:pic>
      <p:pic>
        <p:nvPicPr>
          <p:cNvPr id="23558" name="Picture 6" descr="http://www.hellopro.fr/images/produit-2/0/1/8/bande-calorifuge-isolante-thermique-chaufferie-tuyauterie-thermo-kit-gaine-123810.jpg"/>
          <p:cNvPicPr>
            <a:picLocks noChangeAspect="1" noChangeArrowheads="1"/>
          </p:cNvPicPr>
          <p:nvPr/>
        </p:nvPicPr>
        <p:blipFill>
          <a:blip r:embed="rId4"/>
          <a:srcRect/>
          <a:stretch>
            <a:fillRect/>
          </a:stretch>
        </p:blipFill>
        <p:spPr bwMode="auto">
          <a:xfrm>
            <a:off x="6143636" y="5143512"/>
            <a:ext cx="2119304" cy="14532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lvl="0"/>
            <a:r>
              <a:rPr lang="fr-CA" sz="3200" b="1" i="1" u="sng" dirty="0">
                <a:solidFill>
                  <a:srgbClr val="C00000"/>
                </a:solidFill>
              </a:rPr>
              <a:t>Réduction des pertes de chaleur par les ouvertures du four</a:t>
            </a:r>
            <a:r>
              <a:rPr lang="fr-FR" sz="3200" dirty="0">
                <a:solidFill>
                  <a:srgbClr val="C00000"/>
                </a:solidFill>
              </a:rPr>
              <a:t/>
            </a:r>
            <a:br>
              <a:rPr lang="fr-FR" sz="3200"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p:txBody>
          <a:bodyPr>
            <a:normAutofit fontScale="92500" lnSpcReduction="10000"/>
          </a:bodyPr>
          <a:lstStyle/>
          <a:p>
            <a:pPr algn="just"/>
            <a:r>
              <a:rPr lang="fr-FR" dirty="0"/>
              <a:t>Les déperditions de chaleur par rayonnement peuvent se produire par les ouvertures des fours (chargement/déchargement). Les ouvertures sont, entre autres, les trappes d’évacuation et les cheminées, les trous de regard permettant de vérifier visuellement le procédé, les portes laissées partiellement ouvertes pour s’adapter à une tâche surdimensionnée, le chargement et le déchargement des matières et/ou des combustibles, etc.</a:t>
            </a:r>
          </a:p>
          <a:p>
            <a:pPr algn="just"/>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6543692" cy="1143000"/>
          </a:xfrm>
        </p:spPr>
        <p:txBody>
          <a:bodyPr/>
          <a:lstStyle/>
          <a:p>
            <a:r>
              <a:rPr lang="fr-FR" b="1" dirty="0" smtClean="0">
                <a:solidFill>
                  <a:srgbClr val="C00000"/>
                </a:solidFill>
              </a:rPr>
              <a:t>2- Systèmes </a:t>
            </a:r>
            <a:r>
              <a:rPr lang="fr-FR" b="1" dirty="0">
                <a:solidFill>
                  <a:srgbClr val="C00000"/>
                </a:solidFill>
              </a:rPr>
              <a:t>à vapeur</a:t>
            </a:r>
          </a:p>
        </p:txBody>
      </p:sp>
      <p:sp>
        <p:nvSpPr>
          <p:cNvPr id="3" name="Espace réservé du contenu 2"/>
          <p:cNvSpPr>
            <a:spLocks noGrp="1"/>
          </p:cNvSpPr>
          <p:nvPr>
            <p:ph idx="1"/>
          </p:nvPr>
        </p:nvSpPr>
        <p:spPr>
          <a:xfrm>
            <a:off x="457200" y="1600200"/>
            <a:ext cx="5186370" cy="4329130"/>
          </a:xfrm>
        </p:spPr>
        <p:txBody>
          <a:bodyPr>
            <a:normAutofit fontScale="92500" lnSpcReduction="10000"/>
          </a:bodyPr>
          <a:lstStyle/>
          <a:p>
            <a:pPr marL="514350" lvl="0" indent="-514350">
              <a:buFont typeface="+mj-lt"/>
              <a:buAutoNum type="arabicPeriod"/>
            </a:pPr>
            <a:endParaRPr lang="fr-CA" b="1" i="1" dirty="0" smtClean="0"/>
          </a:p>
          <a:p>
            <a:pPr marL="514350" lvl="0" indent="-514350">
              <a:buFont typeface="+mj-lt"/>
              <a:buAutoNum type="arabicPeriod"/>
            </a:pPr>
            <a:r>
              <a:rPr lang="fr-CA" b="1" i="1" dirty="0" smtClean="0"/>
              <a:t>Préchauffage </a:t>
            </a:r>
            <a:r>
              <a:rPr lang="fr-CA" b="1" i="1" dirty="0"/>
              <a:t>de l’eau d’alimentation </a:t>
            </a:r>
            <a:endParaRPr lang="fr-CA" b="1" i="1" dirty="0" smtClean="0"/>
          </a:p>
          <a:p>
            <a:pPr marL="514350" lvl="0" indent="-514350">
              <a:buFont typeface="+mj-lt"/>
              <a:buAutoNum type="arabicPeriod"/>
            </a:pPr>
            <a:endParaRPr lang="fr-CA" b="1" i="1" dirty="0" smtClean="0"/>
          </a:p>
          <a:p>
            <a:pPr marL="514350" lvl="0" indent="-514350">
              <a:buFont typeface="+mj-lt"/>
              <a:buAutoNum type="arabicPeriod"/>
            </a:pPr>
            <a:endParaRPr lang="fr-FR" dirty="0"/>
          </a:p>
          <a:p>
            <a:pPr marL="514350" lvl="0" indent="-514350">
              <a:buFont typeface="+mj-lt"/>
              <a:buAutoNum type="arabicPeriod"/>
            </a:pPr>
            <a:r>
              <a:rPr lang="fr-CA" b="1" i="1" dirty="0"/>
              <a:t>Prévention et élimination des dépôts de tartre sur les surfaces de transfert de chaleur </a:t>
            </a:r>
            <a:endParaRPr lang="fr-FR" dirty="0"/>
          </a:p>
          <a:p>
            <a:endParaRPr lang="fr-FR" dirty="0"/>
          </a:p>
        </p:txBody>
      </p:sp>
      <p:pic>
        <p:nvPicPr>
          <p:cNvPr id="4" name="Image 3" descr="http://www.1clic2.com/ressources/images/product/chaudiere-industrielle_01.JPG"/>
          <p:cNvPicPr/>
          <p:nvPr/>
        </p:nvPicPr>
        <p:blipFill>
          <a:blip r:embed="rId2"/>
          <a:srcRect/>
          <a:stretch>
            <a:fillRect/>
          </a:stretch>
        </p:blipFill>
        <p:spPr bwMode="auto">
          <a:xfrm>
            <a:off x="6985433" y="0"/>
            <a:ext cx="2158567" cy="1664684"/>
          </a:xfrm>
          <a:prstGeom prst="rect">
            <a:avLst/>
          </a:prstGeom>
          <a:noFill/>
          <a:ln w="9525">
            <a:noFill/>
            <a:miter lim="800000"/>
            <a:headEnd/>
            <a:tailEnd/>
          </a:ln>
        </p:spPr>
      </p:pic>
      <p:pic>
        <p:nvPicPr>
          <p:cNvPr id="5" name="Image 4"/>
          <p:cNvPicPr/>
          <p:nvPr/>
        </p:nvPicPr>
        <p:blipFill>
          <a:blip r:embed="rId3"/>
          <a:srcRect/>
          <a:stretch>
            <a:fillRect/>
          </a:stretch>
        </p:blipFill>
        <p:spPr bwMode="auto">
          <a:xfrm>
            <a:off x="5715008" y="1571612"/>
            <a:ext cx="1720689" cy="2000264"/>
          </a:xfrm>
          <a:prstGeom prst="rect">
            <a:avLst/>
          </a:prstGeom>
          <a:noFill/>
          <a:ln w="9525">
            <a:noFill/>
            <a:miter lim="800000"/>
            <a:headEnd/>
            <a:tailEnd/>
          </a:ln>
        </p:spPr>
      </p:pic>
      <p:pic>
        <p:nvPicPr>
          <p:cNvPr id="6" name="Image 5" descr="aquabion"/>
          <p:cNvPicPr/>
          <p:nvPr/>
        </p:nvPicPr>
        <p:blipFill>
          <a:blip r:embed="rId4" cstate="print"/>
          <a:srcRect/>
          <a:stretch>
            <a:fillRect/>
          </a:stretch>
        </p:blipFill>
        <p:spPr bwMode="auto">
          <a:xfrm>
            <a:off x="5500694" y="3929066"/>
            <a:ext cx="2583593" cy="1869119"/>
          </a:xfrm>
          <a:prstGeom prst="rect">
            <a:avLst/>
          </a:prstGeom>
          <a:noFill/>
          <a:ln w="9525">
            <a:noFill/>
            <a:miter lim="800000"/>
            <a:headEnd/>
            <a:tailEnd/>
          </a:ln>
        </p:spPr>
      </p:pic>
      <p:sp>
        <p:nvSpPr>
          <p:cNvPr id="3073" name="Rectangle 1"/>
          <p:cNvSpPr>
            <a:spLocks noChangeArrowheads="1"/>
          </p:cNvSpPr>
          <p:nvPr/>
        </p:nvSpPr>
        <p:spPr bwMode="auto">
          <a:xfrm>
            <a:off x="928662" y="5929330"/>
            <a:ext cx="7143800" cy="830997"/>
          </a:xfrm>
          <a:prstGeom prst="rect">
            <a:avLst/>
          </a:prstGeom>
          <a:solidFill>
            <a:schemeClr val="accent6">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 gaspillage de combustible dû à la présence de tartre sur la chaudière peut être de 2 % pour les chaudières à tubes d’eau et atteindre jusqu’à 5 % pour les chaudières à tubes de fumées.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82594"/>
          </a:xfrm>
        </p:spPr>
        <p:txBody>
          <a:bodyPr>
            <a:normAutofit fontScale="90000"/>
          </a:bodyPr>
          <a:lstStyle/>
          <a:p>
            <a:r>
              <a:rPr lang="fr-FR" b="1" dirty="0" smtClean="0">
                <a:solidFill>
                  <a:srgbClr val="C00000"/>
                </a:solidFill>
              </a:rPr>
              <a:t>2- Systèmes à vapeur</a:t>
            </a:r>
            <a:endParaRPr lang="fr-FR" dirty="0"/>
          </a:p>
        </p:txBody>
      </p:sp>
      <p:sp>
        <p:nvSpPr>
          <p:cNvPr id="3" name="Espace réservé du contenu 2"/>
          <p:cNvSpPr>
            <a:spLocks noGrp="1"/>
          </p:cNvSpPr>
          <p:nvPr>
            <p:ph idx="1"/>
          </p:nvPr>
        </p:nvSpPr>
        <p:spPr>
          <a:xfrm>
            <a:off x="214282" y="857233"/>
            <a:ext cx="5786478" cy="1000132"/>
          </a:xfrm>
        </p:spPr>
        <p:txBody>
          <a:bodyPr>
            <a:normAutofit lnSpcReduction="10000"/>
          </a:bodyPr>
          <a:lstStyle/>
          <a:p>
            <a:pPr marL="514350" lvl="0" indent="-514350">
              <a:buFont typeface="+mj-lt"/>
              <a:buAutoNum type="arabicPeriod" startAt="3"/>
            </a:pPr>
            <a:r>
              <a:rPr lang="fr-CA" b="1" i="1" dirty="0" smtClean="0"/>
              <a:t>Minimisation des purges de la chaudière</a:t>
            </a:r>
            <a:endParaRPr lang="fr-FR" dirty="0" smtClean="0"/>
          </a:p>
          <a:p>
            <a:endParaRPr lang="fr-FR" dirty="0"/>
          </a:p>
        </p:txBody>
      </p:sp>
      <p:pic>
        <p:nvPicPr>
          <p:cNvPr id="4" name="Image 3" descr="http://www.mtcbsa.com/images/gestra-vanne-ba46.jpg"/>
          <p:cNvPicPr/>
          <p:nvPr/>
        </p:nvPicPr>
        <p:blipFill>
          <a:blip r:embed="rId2"/>
          <a:srcRect/>
          <a:stretch>
            <a:fillRect/>
          </a:stretch>
        </p:blipFill>
        <p:spPr bwMode="auto">
          <a:xfrm>
            <a:off x="7429520" y="142852"/>
            <a:ext cx="1285884" cy="1357322"/>
          </a:xfrm>
          <a:prstGeom prst="rect">
            <a:avLst/>
          </a:prstGeom>
          <a:noFill/>
          <a:ln w="9525">
            <a:noFill/>
            <a:miter lim="800000"/>
            <a:headEnd/>
            <a:tailEnd/>
          </a:ln>
        </p:spPr>
      </p:pic>
      <p:sp>
        <p:nvSpPr>
          <p:cNvPr id="1025" name="Rectangle 1"/>
          <p:cNvSpPr>
            <a:spLocks noChangeArrowheads="1"/>
          </p:cNvSpPr>
          <p:nvPr/>
        </p:nvSpPr>
        <p:spPr bwMode="auto">
          <a:xfrm>
            <a:off x="6000760" y="1500174"/>
            <a:ext cx="328614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fr-CA" sz="1400" b="1"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Robinets  de déconcentration continue</a:t>
            </a:r>
            <a:endParaRPr kumimoji="0" lang="fr-CA"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ZoneTexte 6"/>
          <p:cNvSpPr txBox="1"/>
          <p:nvPr/>
        </p:nvSpPr>
        <p:spPr>
          <a:xfrm>
            <a:off x="428596" y="5934694"/>
            <a:ext cx="8072494" cy="923330"/>
          </a:xfrm>
          <a:prstGeom prst="rect">
            <a:avLst/>
          </a:prstGeom>
          <a:solidFill>
            <a:schemeClr val="accent6">
              <a:lumMod val="60000"/>
              <a:lumOff val="40000"/>
            </a:schemeClr>
          </a:solidFill>
        </p:spPr>
        <p:txBody>
          <a:bodyPr wrap="square" rtlCol="0">
            <a:spAutoFit/>
          </a:bodyPr>
          <a:lstStyle/>
          <a:p>
            <a:r>
              <a:rPr lang="fr-FR" dirty="0" smtClean="0"/>
              <a:t>toute chaudière avec un système de purge en continu dont le taux excède 5% du régime de production de vapeur constitue une bonne opportunité de récupération de l’énergie des purges.</a:t>
            </a:r>
            <a:endParaRPr lang="fr-FR" dirty="0"/>
          </a:p>
        </p:txBody>
      </p:sp>
      <p:graphicFrame>
        <p:nvGraphicFramePr>
          <p:cNvPr id="8" name="Tableau 7"/>
          <p:cNvGraphicFramePr>
            <a:graphicFrameLocks noGrp="1"/>
          </p:cNvGraphicFramePr>
          <p:nvPr/>
        </p:nvGraphicFramePr>
        <p:xfrm>
          <a:off x="214284" y="1857364"/>
          <a:ext cx="8643995" cy="4091333"/>
        </p:xfrm>
        <a:graphic>
          <a:graphicData uri="http://schemas.openxmlformats.org/drawingml/2006/table">
            <a:tbl>
              <a:tblPr/>
              <a:tblGrid>
                <a:gridCol w="2143138"/>
                <a:gridCol w="1214446"/>
                <a:gridCol w="1214446"/>
                <a:gridCol w="1357322"/>
                <a:gridCol w="1428760"/>
                <a:gridCol w="1285883"/>
              </a:tblGrid>
              <a:tr h="262194">
                <a:tc gridSpan="6">
                  <a:txBody>
                    <a:bodyPr/>
                    <a:lstStyle/>
                    <a:p>
                      <a:pPr marL="252095" marR="540385" algn="ctr">
                        <a:lnSpc>
                          <a:spcPct val="115000"/>
                        </a:lnSpc>
                        <a:spcAft>
                          <a:spcPts val="0"/>
                        </a:spcAft>
                      </a:pPr>
                      <a:r>
                        <a:rPr lang="fr-FR" sz="1200" b="1" dirty="0">
                          <a:solidFill>
                            <a:srgbClr val="FFFFFF"/>
                          </a:solidFill>
                          <a:latin typeface="Tahoma"/>
                          <a:ea typeface="Times New Roman"/>
                          <a:cs typeface="Times New Roman"/>
                        </a:rPr>
                        <a:t>Économies d’énergie potentielles relatif à la récupération de l’énergie des purges</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262194">
                <a:tc>
                  <a:txBody>
                    <a:bodyPr/>
                    <a:lstStyle/>
                    <a:p>
                      <a:pPr marL="252095" marR="540385" algn="ctr">
                        <a:lnSpc>
                          <a:spcPct val="115000"/>
                        </a:lnSpc>
                        <a:spcAft>
                          <a:spcPts val="0"/>
                        </a:spcAft>
                      </a:pPr>
                      <a:r>
                        <a:rPr lang="fr-FR" sz="1200" b="1">
                          <a:solidFill>
                            <a:srgbClr val="000000"/>
                          </a:solidFill>
                          <a:latin typeface="Tahoma"/>
                          <a:ea typeface="Times New Roman"/>
                          <a:cs typeface="Times New Roman"/>
                        </a:rPr>
                        <a:t>Taux de purge, </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FF"/>
                    </a:solidFill>
                  </a:tcPr>
                </a:tc>
                <a:tc gridSpan="5">
                  <a:txBody>
                    <a:bodyPr/>
                    <a:lstStyle/>
                    <a:p>
                      <a:pPr marL="252095" marR="540385" algn="ctr">
                        <a:lnSpc>
                          <a:spcPct val="115000"/>
                        </a:lnSpc>
                        <a:spcAft>
                          <a:spcPts val="0"/>
                        </a:spcAft>
                      </a:pPr>
                      <a:r>
                        <a:rPr lang="fr-FR" sz="1200" b="1">
                          <a:solidFill>
                            <a:srgbClr val="000000"/>
                          </a:solidFill>
                          <a:latin typeface="Tahoma"/>
                          <a:ea typeface="Times New Roman"/>
                          <a:cs typeface="Times New Roman"/>
                        </a:rPr>
                        <a:t>Énergie récupérable * (kW)</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93290">
                <a:tc>
                  <a:txBody>
                    <a:bodyPr/>
                    <a:lstStyle/>
                    <a:p>
                      <a:pPr marL="252095" marR="540385" algn="ctr">
                        <a:lnSpc>
                          <a:spcPct val="115000"/>
                        </a:lnSpc>
                        <a:spcAft>
                          <a:spcPts val="0"/>
                        </a:spcAft>
                      </a:pPr>
                      <a:r>
                        <a:rPr lang="fr-FR" sz="1200" b="1">
                          <a:solidFill>
                            <a:srgbClr val="000000"/>
                          </a:solidFill>
                          <a:latin typeface="Tahoma"/>
                          <a:ea typeface="Times New Roman"/>
                          <a:cs typeface="Times New Roman"/>
                        </a:rPr>
                        <a:t>% de l’eau d’alimentation</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CCFF"/>
                    </a:solidFill>
                  </a:tcPr>
                </a:tc>
                <a:tc gridSpan="5">
                  <a:txBody>
                    <a:bodyPr/>
                    <a:lstStyle/>
                    <a:p>
                      <a:pPr marL="252095" marR="540385" algn="ctr">
                        <a:lnSpc>
                          <a:spcPct val="115000"/>
                        </a:lnSpc>
                        <a:spcAft>
                          <a:spcPts val="0"/>
                        </a:spcAft>
                      </a:pPr>
                      <a:r>
                        <a:rPr lang="fr-FR" sz="1200" b="1">
                          <a:solidFill>
                            <a:srgbClr val="000000"/>
                          </a:solidFill>
                          <a:latin typeface="Tahoma"/>
                          <a:ea typeface="Times New Roman"/>
                          <a:cs typeface="Times New Roman"/>
                        </a:rPr>
                        <a:t>Pression d’opération de la chaudière (psig)</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524387">
                <a:tc>
                  <a:txBody>
                    <a:bodyPr/>
                    <a:lstStyle/>
                    <a:p>
                      <a:pPr marL="252095" marR="540385" algn="l">
                        <a:lnSpc>
                          <a:spcPct val="115000"/>
                        </a:lnSpc>
                        <a:spcAft>
                          <a:spcPts val="0"/>
                        </a:spcAft>
                      </a:pPr>
                      <a:r>
                        <a:rPr lang="fr-FR" sz="1200">
                          <a:solidFill>
                            <a:srgbClr val="000000"/>
                          </a:solidFill>
                          <a:latin typeface="Calibri"/>
                          <a:ea typeface="Times New Roman"/>
                          <a:cs typeface="Times New Roman"/>
                        </a:rPr>
                        <a:t> </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b="1" dirty="0">
                          <a:solidFill>
                            <a:srgbClr val="000000"/>
                          </a:solidFill>
                          <a:latin typeface="Tahoma"/>
                          <a:ea typeface="Times New Roman"/>
                          <a:cs typeface="Times New Roman"/>
                        </a:rPr>
                        <a:t>3,4</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marL="252095" marR="540385" algn="ctr">
                        <a:lnSpc>
                          <a:spcPct val="115000"/>
                        </a:lnSpc>
                        <a:spcAft>
                          <a:spcPts val="0"/>
                        </a:spcAft>
                      </a:pPr>
                      <a:r>
                        <a:rPr lang="fr-FR" sz="1200" b="1" dirty="0">
                          <a:solidFill>
                            <a:srgbClr val="000000"/>
                          </a:solidFill>
                          <a:latin typeface="Tahoma"/>
                          <a:ea typeface="Times New Roman"/>
                          <a:cs typeface="Times New Roman"/>
                        </a:rPr>
                        <a:t>6,9</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marL="252095" marR="540385" algn="ctr">
                        <a:lnSpc>
                          <a:spcPct val="115000"/>
                        </a:lnSpc>
                        <a:spcAft>
                          <a:spcPts val="0"/>
                        </a:spcAft>
                      </a:pPr>
                      <a:r>
                        <a:rPr lang="fr-FR" sz="1200" b="1" dirty="0" smtClean="0">
                          <a:solidFill>
                            <a:srgbClr val="000000"/>
                          </a:solidFill>
                          <a:latin typeface="Tahoma"/>
                          <a:ea typeface="Times New Roman"/>
                          <a:cs typeface="Times New Roman"/>
                        </a:rPr>
                        <a:t>10,3</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marL="252095" marR="540385" algn="ctr">
                        <a:lnSpc>
                          <a:spcPct val="115000"/>
                        </a:lnSpc>
                        <a:spcAft>
                          <a:spcPts val="0"/>
                        </a:spcAft>
                      </a:pPr>
                      <a:r>
                        <a:rPr lang="fr-FR" sz="1200" b="1" dirty="0">
                          <a:solidFill>
                            <a:srgbClr val="000000"/>
                          </a:solidFill>
                          <a:latin typeface="Tahoma"/>
                          <a:ea typeface="Times New Roman"/>
                          <a:cs typeface="Times New Roman"/>
                        </a:rPr>
                        <a:t>17,2</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marL="252095" marR="540385" algn="ctr">
                        <a:lnSpc>
                          <a:spcPct val="115000"/>
                        </a:lnSpc>
                        <a:spcAft>
                          <a:spcPts val="0"/>
                        </a:spcAft>
                      </a:pPr>
                      <a:r>
                        <a:rPr lang="fr-FR" sz="1200" b="1" dirty="0">
                          <a:solidFill>
                            <a:srgbClr val="000000"/>
                          </a:solidFill>
                          <a:latin typeface="Tahoma"/>
                          <a:ea typeface="Times New Roman"/>
                          <a:cs typeface="Times New Roman"/>
                        </a:rPr>
                        <a:t>20,7</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r>
              <a:tr h="393290">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2</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147</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164</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179</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211</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211</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290">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4</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293</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325</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358</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422</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422</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290">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6</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422</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489</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551</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618</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651</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290">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8</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554</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651</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715</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847</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879</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24387">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10</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715</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815</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911</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1043</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1076</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24387">
                <a:tc>
                  <a:txBody>
                    <a:bodyPr/>
                    <a:lstStyle/>
                    <a:p>
                      <a:pPr marL="252095" marR="540385" algn="ctr">
                        <a:lnSpc>
                          <a:spcPct val="115000"/>
                        </a:lnSpc>
                        <a:spcAft>
                          <a:spcPts val="0"/>
                        </a:spcAft>
                      </a:pPr>
                      <a:r>
                        <a:rPr lang="fr-FR" sz="1200">
                          <a:solidFill>
                            <a:srgbClr val="000000"/>
                          </a:solidFill>
                          <a:latin typeface="Times New Roman"/>
                          <a:ea typeface="Times New Roman"/>
                          <a:cs typeface="Times New Roman"/>
                        </a:rPr>
                        <a:t>20</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1433</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a:solidFill>
                            <a:srgbClr val="000000"/>
                          </a:solidFill>
                          <a:latin typeface="Tahoma"/>
                          <a:ea typeface="Times New Roman"/>
                          <a:cs typeface="Times New Roman"/>
                        </a:rPr>
                        <a:t>1629</a:t>
                      </a:r>
                      <a:endParaRPr lang="fr-FR" sz="120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1823</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2084</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52095" marR="540385" algn="ctr">
                        <a:lnSpc>
                          <a:spcPct val="115000"/>
                        </a:lnSpc>
                        <a:spcAft>
                          <a:spcPts val="0"/>
                        </a:spcAft>
                      </a:pPr>
                      <a:r>
                        <a:rPr lang="fr-FR" sz="1200" dirty="0">
                          <a:solidFill>
                            <a:srgbClr val="000000"/>
                          </a:solidFill>
                          <a:latin typeface="Tahoma"/>
                          <a:ea typeface="Times New Roman"/>
                          <a:cs typeface="Times New Roman"/>
                        </a:rPr>
                        <a:t>2148</a:t>
                      </a:r>
                      <a:endParaRPr lang="fr-FR" sz="1200" dirty="0">
                        <a:latin typeface="Calibri"/>
                        <a:ea typeface="Calibri"/>
                        <a:cs typeface="Times New Roman"/>
                      </a:endParaRPr>
                    </a:p>
                  </a:txBody>
                  <a:tcPr marL="33249" marR="332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srcRect/>
          <a:stretch>
            <a:fillRect/>
          </a:stretch>
        </p:blipFill>
        <p:spPr bwMode="auto">
          <a:xfrm>
            <a:off x="785786" y="500042"/>
            <a:ext cx="7786742" cy="4857784"/>
          </a:xfrm>
          <a:prstGeom prst="rect">
            <a:avLst/>
          </a:prstGeom>
          <a:noFill/>
          <a:ln w="9525">
            <a:noFill/>
            <a:miter lim="800000"/>
            <a:headEnd/>
            <a:tailEnd/>
          </a:ln>
        </p:spPr>
      </p:pic>
      <p:sp>
        <p:nvSpPr>
          <p:cNvPr id="29697" name="Rectangle 1"/>
          <p:cNvSpPr>
            <a:spLocks noChangeArrowheads="1"/>
          </p:cNvSpPr>
          <p:nvPr/>
        </p:nvSpPr>
        <p:spPr bwMode="auto">
          <a:xfrm>
            <a:off x="2857488" y="5572140"/>
            <a:ext cx="3610283"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fr-CA" sz="1400" b="1" i="0" u="none" strike="noStrike" cap="none" normalizeH="0" baseline="0" dirty="0" err="1" smtClean="0">
                <a:ln>
                  <a:noFill/>
                </a:ln>
                <a:solidFill>
                  <a:schemeClr val="tx1"/>
                </a:solidFill>
                <a:effectLst/>
                <a:latin typeface="Tahoma" pitchFamily="34" charset="0"/>
                <a:ea typeface="Times New Roman" pitchFamily="18" charset="0"/>
                <a:cs typeface="Tahoma" pitchFamily="34" charset="0"/>
              </a:rPr>
              <a:t>Revaporisation</a:t>
            </a:r>
            <a:r>
              <a:rPr kumimoji="0" lang="fr-CA" sz="14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des purges chaudière</a:t>
            </a:r>
            <a:endParaRPr kumimoji="0" lang="fr-CA"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439718"/>
          </a:xfrm>
        </p:spPr>
        <p:txBody>
          <a:bodyPr>
            <a:normAutofit fontScale="90000"/>
          </a:bodyPr>
          <a:lstStyle/>
          <a:p>
            <a:r>
              <a:rPr lang="fr-FR" b="1" dirty="0" smtClean="0">
                <a:solidFill>
                  <a:srgbClr val="C00000"/>
                </a:solidFill>
              </a:rPr>
              <a:t>2- Systèmes à vapeur</a:t>
            </a:r>
            <a:endParaRPr lang="fr-FR" dirty="0"/>
          </a:p>
        </p:txBody>
      </p:sp>
      <p:sp>
        <p:nvSpPr>
          <p:cNvPr id="3" name="Espace réservé du contenu 2"/>
          <p:cNvSpPr>
            <a:spLocks noGrp="1"/>
          </p:cNvSpPr>
          <p:nvPr>
            <p:ph idx="1"/>
          </p:nvPr>
        </p:nvSpPr>
        <p:spPr>
          <a:xfrm>
            <a:off x="357158" y="928670"/>
            <a:ext cx="8286808" cy="4525963"/>
          </a:xfrm>
        </p:spPr>
        <p:txBody>
          <a:bodyPr>
            <a:normAutofit/>
          </a:bodyPr>
          <a:lstStyle/>
          <a:p>
            <a:pPr marL="514350" lvl="0" indent="-514350">
              <a:buFont typeface="+mj-lt"/>
              <a:buAutoNum type="arabicPeriod" startAt="4"/>
            </a:pPr>
            <a:r>
              <a:rPr lang="fr-CA" b="1" i="1" dirty="0" smtClean="0"/>
              <a:t>Minimisation des pertes dues aux cycles courts des chaudières</a:t>
            </a:r>
            <a:endParaRPr lang="fr-FR" dirty="0" smtClean="0"/>
          </a:p>
          <a:p>
            <a:pPr marL="514350" lvl="0" indent="-514350">
              <a:buFont typeface="+mj-lt"/>
              <a:buAutoNum type="arabicPeriod" startAt="4"/>
            </a:pPr>
            <a:r>
              <a:rPr lang="fr-CA" b="1" i="1" dirty="0" smtClean="0"/>
              <a:t>Optimisation des systèmes de distribution de vapeur </a:t>
            </a:r>
            <a:endParaRPr lang="fr-FR" dirty="0" smtClean="0"/>
          </a:p>
          <a:p>
            <a:pPr marL="514350" indent="-514350">
              <a:buFont typeface="+mj-lt"/>
              <a:buAutoNum type="arabicPeriod" startAt="4"/>
            </a:pPr>
            <a:r>
              <a:rPr lang="fr-CA" b="1" i="1" dirty="0" smtClean="0"/>
              <a:t>Installation de plaques d’isolation amovibles sur les vannes et les raccords</a:t>
            </a:r>
            <a:endParaRPr lang="fr-FR" b="1" i="1" dirty="0" smtClean="0"/>
          </a:p>
          <a:p>
            <a:endParaRPr lang="fr-FR" dirty="0"/>
          </a:p>
        </p:txBody>
      </p:sp>
      <p:pic>
        <p:nvPicPr>
          <p:cNvPr id="4" name="Image 3" descr="http://img.over-blog-kiwi.com/960x350-ct/0/42/15/75/201308/php5lr5dd"/>
          <p:cNvPicPr/>
          <p:nvPr/>
        </p:nvPicPr>
        <p:blipFill>
          <a:blip r:embed="rId2"/>
          <a:srcRect/>
          <a:stretch>
            <a:fillRect/>
          </a:stretch>
        </p:blipFill>
        <p:spPr bwMode="auto">
          <a:xfrm>
            <a:off x="1428728" y="4214818"/>
            <a:ext cx="5929354" cy="221457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rmAutofit fontScale="90000"/>
          </a:bodyPr>
          <a:lstStyle/>
          <a:p>
            <a:r>
              <a:rPr lang="fr-FR" b="1" dirty="0" smtClean="0">
                <a:solidFill>
                  <a:srgbClr val="C00000"/>
                </a:solidFill>
              </a:rPr>
              <a:t>2- Systèmes à vapeur</a:t>
            </a:r>
            <a:endParaRPr lang="fr-FR" dirty="0"/>
          </a:p>
        </p:txBody>
      </p:sp>
      <p:sp>
        <p:nvSpPr>
          <p:cNvPr id="3" name="Espace réservé du contenu 2"/>
          <p:cNvSpPr>
            <a:spLocks noGrp="1"/>
          </p:cNvSpPr>
          <p:nvPr>
            <p:ph idx="1"/>
          </p:nvPr>
        </p:nvSpPr>
        <p:spPr>
          <a:xfrm>
            <a:off x="428596" y="1357298"/>
            <a:ext cx="3429024" cy="5072098"/>
          </a:xfrm>
        </p:spPr>
        <p:txBody>
          <a:bodyPr>
            <a:normAutofit fontScale="92500" lnSpcReduction="20000"/>
          </a:bodyPr>
          <a:lstStyle/>
          <a:p>
            <a:pPr marL="514350" lvl="0" indent="-514350">
              <a:buFont typeface="+mj-lt"/>
              <a:buAutoNum type="arabicPeriod" startAt="6"/>
            </a:pPr>
            <a:r>
              <a:rPr lang="fr-CA" b="1" i="1" dirty="0" smtClean="0"/>
              <a:t>Mise </a:t>
            </a:r>
            <a:r>
              <a:rPr lang="fr-CA" b="1" i="1" dirty="0" smtClean="0"/>
              <a:t>en place d’un programme de contrôle et de réparation pour les purgeurs de vapeur </a:t>
            </a:r>
            <a:endParaRPr lang="fr-CA" b="1" i="1" dirty="0" smtClean="0"/>
          </a:p>
          <a:p>
            <a:pPr marL="514350" lvl="0" indent="-514350">
              <a:buFont typeface="+mj-lt"/>
              <a:buAutoNum type="arabicPeriod" startAt="6"/>
            </a:pPr>
            <a:endParaRPr lang="fr-CA" b="1" i="1" dirty="0" smtClean="0"/>
          </a:p>
          <a:p>
            <a:pPr marL="514350" lvl="0" indent="-514350">
              <a:buFont typeface="+mj-lt"/>
              <a:buAutoNum type="arabicPeriod" startAt="6"/>
            </a:pPr>
            <a:endParaRPr lang="fr-FR" dirty="0" smtClean="0"/>
          </a:p>
          <a:p>
            <a:pPr marL="514350" lvl="0" indent="-514350">
              <a:buFont typeface="+mj-lt"/>
              <a:buAutoNum type="arabicPeriod" startAt="6"/>
            </a:pPr>
            <a:r>
              <a:rPr lang="fr-CA" b="1" i="1" dirty="0" smtClean="0"/>
              <a:t>Collecte et retour du condensat à la chaudière pour réemploi </a:t>
            </a:r>
            <a:endParaRPr lang="fr-FR" dirty="0" smtClean="0"/>
          </a:p>
          <a:p>
            <a:endParaRPr lang="fr-FR" dirty="0"/>
          </a:p>
        </p:txBody>
      </p:sp>
      <p:pic>
        <p:nvPicPr>
          <p:cNvPr id="4" name="Image 3" descr="Résultat de recherche d'images pour &quot;controle des purgeurs vapeur&quot;"/>
          <p:cNvPicPr/>
          <p:nvPr/>
        </p:nvPicPr>
        <p:blipFill>
          <a:blip r:embed="rId2"/>
          <a:srcRect/>
          <a:stretch>
            <a:fillRect/>
          </a:stretch>
        </p:blipFill>
        <p:spPr bwMode="auto">
          <a:xfrm>
            <a:off x="4857752" y="1643050"/>
            <a:ext cx="3188335" cy="1431290"/>
          </a:xfrm>
          <a:prstGeom prst="rect">
            <a:avLst/>
          </a:prstGeom>
          <a:noFill/>
          <a:ln w="9525">
            <a:noFill/>
            <a:miter lim="800000"/>
            <a:headEnd/>
            <a:tailEnd/>
          </a:ln>
        </p:spPr>
      </p:pic>
      <p:pic>
        <p:nvPicPr>
          <p:cNvPr id="5" name="Image 4"/>
          <p:cNvPicPr/>
          <p:nvPr/>
        </p:nvPicPr>
        <p:blipFill>
          <a:blip r:embed="rId3"/>
          <a:srcRect/>
          <a:stretch>
            <a:fillRect/>
          </a:stretch>
        </p:blipFill>
        <p:spPr bwMode="auto">
          <a:xfrm>
            <a:off x="3929058" y="3912575"/>
            <a:ext cx="4931022" cy="29454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C00000"/>
                </a:solidFill>
              </a:rPr>
              <a:t>2- Systèmes à vapeur</a:t>
            </a:r>
            <a:endParaRPr lang="fr-FR" dirty="0"/>
          </a:p>
        </p:txBody>
      </p:sp>
      <p:sp>
        <p:nvSpPr>
          <p:cNvPr id="3" name="Espace réservé du contenu 2"/>
          <p:cNvSpPr>
            <a:spLocks noGrp="1"/>
          </p:cNvSpPr>
          <p:nvPr>
            <p:ph idx="1"/>
          </p:nvPr>
        </p:nvSpPr>
        <p:spPr/>
        <p:txBody>
          <a:bodyPr/>
          <a:lstStyle/>
          <a:p>
            <a:pPr marL="514350" lvl="0" indent="-514350">
              <a:buFont typeface="+mj-lt"/>
              <a:buAutoNum type="arabicPeriod" startAt="8"/>
            </a:pPr>
            <a:r>
              <a:rPr lang="fr-CA" b="1" i="1" dirty="0" smtClean="0"/>
              <a:t>Réemploi de la vapeur de détente</a:t>
            </a:r>
            <a:endParaRPr lang="fr-FR" dirty="0" smtClean="0"/>
          </a:p>
          <a:p>
            <a:endParaRPr lang="fr-FR" dirty="0"/>
          </a:p>
        </p:txBody>
      </p:sp>
      <p:pic>
        <p:nvPicPr>
          <p:cNvPr id="4" name="Image 3" descr="Résultat de recherche d'images pour &quot;vapeur de détente&quot;"/>
          <p:cNvPicPr/>
          <p:nvPr/>
        </p:nvPicPr>
        <p:blipFill>
          <a:blip r:embed="rId2"/>
          <a:srcRect/>
          <a:stretch>
            <a:fillRect/>
          </a:stretch>
        </p:blipFill>
        <p:spPr bwMode="auto">
          <a:xfrm>
            <a:off x="2928926" y="2285992"/>
            <a:ext cx="3005455" cy="1510665"/>
          </a:xfrm>
          <a:prstGeom prst="rect">
            <a:avLst/>
          </a:prstGeom>
          <a:noFill/>
          <a:ln w="9525">
            <a:noFill/>
            <a:miter lim="800000"/>
            <a:headEnd/>
            <a:tailEnd/>
          </a:ln>
        </p:spPr>
      </p:pic>
      <p:sp>
        <p:nvSpPr>
          <p:cNvPr id="5" name="ZoneTexte 4"/>
          <p:cNvSpPr txBox="1"/>
          <p:nvPr/>
        </p:nvSpPr>
        <p:spPr>
          <a:xfrm>
            <a:off x="571472" y="4000504"/>
            <a:ext cx="7786742" cy="923330"/>
          </a:xfrm>
          <a:prstGeom prst="rect">
            <a:avLst/>
          </a:prstGeom>
          <a:solidFill>
            <a:schemeClr val="accent6">
              <a:lumMod val="60000"/>
              <a:lumOff val="40000"/>
            </a:schemeClr>
          </a:solidFill>
        </p:spPr>
        <p:txBody>
          <a:bodyPr wrap="square" rtlCol="0">
            <a:spAutoFit/>
          </a:bodyPr>
          <a:lstStyle/>
          <a:p>
            <a:pPr>
              <a:buFont typeface="Arial" pitchFamily="34" charset="0"/>
              <a:buChar char="•"/>
            </a:pPr>
            <a:r>
              <a:rPr lang="fr-FR" b="1" dirty="0" smtClean="0"/>
              <a:t>Collecte de la vapeur de détente dans les tuyauteries de </a:t>
            </a:r>
            <a:r>
              <a:rPr lang="fr-FR" b="1" dirty="0" smtClean="0"/>
              <a:t>condensat</a:t>
            </a:r>
          </a:p>
          <a:p>
            <a:pPr>
              <a:buFont typeface="Arial" pitchFamily="34" charset="0"/>
              <a:buChar char="•"/>
            </a:pPr>
            <a:r>
              <a:rPr lang="fr-FR" b="1" dirty="0" smtClean="0"/>
              <a:t>La vapeur de détente peut être évacuée vers un réservoir de détente installé en un point approprié sur la canalisation de retour</a:t>
            </a: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229600" cy="939784"/>
          </a:xfrm>
        </p:spPr>
        <p:txBody>
          <a:bodyPr>
            <a:normAutofit fontScale="90000"/>
          </a:bodyPr>
          <a:lstStyle/>
          <a:p>
            <a:r>
              <a:rPr lang="fr-FR" b="1" dirty="0" smtClean="0">
                <a:solidFill>
                  <a:srgbClr val="C00000"/>
                </a:solidFill>
              </a:rPr>
              <a:t>3- Récupération </a:t>
            </a:r>
            <a:r>
              <a:rPr lang="fr-FR" b="1" dirty="0" smtClean="0">
                <a:solidFill>
                  <a:srgbClr val="C00000"/>
                </a:solidFill>
              </a:rPr>
              <a:t>de chaleur et refroidissement</a:t>
            </a:r>
            <a:endParaRPr lang="fr-FR" b="1" dirty="0">
              <a:solidFill>
                <a:srgbClr val="C00000"/>
              </a:solidFill>
            </a:endParaRPr>
          </a:p>
        </p:txBody>
      </p:sp>
      <p:sp>
        <p:nvSpPr>
          <p:cNvPr id="3" name="Espace réservé du contenu 2"/>
          <p:cNvSpPr>
            <a:spLocks noGrp="1"/>
          </p:cNvSpPr>
          <p:nvPr>
            <p:ph idx="1"/>
          </p:nvPr>
        </p:nvSpPr>
        <p:spPr>
          <a:xfrm>
            <a:off x="457200" y="1600201"/>
            <a:ext cx="8229600" cy="542916"/>
          </a:xfrm>
        </p:spPr>
        <p:txBody>
          <a:bodyPr>
            <a:normAutofit lnSpcReduction="10000"/>
          </a:bodyPr>
          <a:lstStyle/>
          <a:p>
            <a:pPr marL="514350" lvl="0" indent="-514350">
              <a:buFont typeface="+mj-lt"/>
              <a:buAutoNum type="arabicPeriod"/>
            </a:pPr>
            <a:r>
              <a:rPr lang="fr-CA" b="1" i="1" u="sng" dirty="0" smtClean="0"/>
              <a:t>Échangeurs de chaleur </a:t>
            </a:r>
            <a:endParaRPr lang="fr-FR" dirty="0" smtClean="0"/>
          </a:p>
          <a:p>
            <a:endParaRPr lang="fr-FR" dirty="0"/>
          </a:p>
        </p:txBody>
      </p:sp>
      <p:pic>
        <p:nvPicPr>
          <p:cNvPr id="30727" name="Picture 7"/>
          <p:cNvPicPr>
            <a:picLocks noChangeAspect="1" noChangeArrowheads="1"/>
          </p:cNvPicPr>
          <p:nvPr/>
        </p:nvPicPr>
        <p:blipFill>
          <a:blip r:embed="rId2"/>
          <a:srcRect/>
          <a:stretch>
            <a:fillRect/>
          </a:stretch>
        </p:blipFill>
        <p:spPr bwMode="auto">
          <a:xfrm>
            <a:off x="642910" y="2285992"/>
            <a:ext cx="7643866" cy="444986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P</a:t>
            </a:r>
            <a:r>
              <a:rPr lang="fr-FR" b="1" dirty="0" smtClean="0">
                <a:solidFill>
                  <a:srgbClr val="C00000"/>
                </a:solidFill>
              </a:rPr>
              <a:t>lan</a:t>
            </a:r>
            <a:endParaRPr lang="fr-FR" b="1" dirty="0">
              <a:solidFill>
                <a:srgbClr val="C00000"/>
              </a:solidFill>
            </a:endParaRPr>
          </a:p>
        </p:txBody>
      </p:sp>
      <p:sp>
        <p:nvSpPr>
          <p:cNvPr id="3" name="Espace réservé du contenu 2"/>
          <p:cNvSpPr>
            <a:spLocks noGrp="1"/>
          </p:cNvSpPr>
          <p:nvPr>
            <p:ph idx="1"/>
          </p:nvPr>
        </p:nvSpPr>
        <p:spPr>
          <a:xfrm>
            <a:off x="500034" y="1357298"/>
            <a:ext cx="8229600" cy="4525963"/>
          </a:xfrm>
        </p:spPr>
        <p:txBody>
          <a:bodyPr>
            <a:normAutofit fontScale="70000" lnSpcReduction="20000"/>
          </a:bodyPr>
          <a:lstStyle/>
          <a:p>
            <a:pPr algn="ctr">
              <a:buNone/>
            </a:pPr>
            <a:r>
              <a:rPr lang="fr-CA" sz="4000" b="1" i="1" u="sng" cap="small" dirty="0" smtClean="0"/>
              <a:t>Techniques </a:t>
            </a:r>
            <a:r>
              <a:rPr lang="fr-CA" sz="4000" b="1" i="1" u="sng" cap="small" dirty="0"/>
              <a:t>d'efficacité énergétique des systèmes de production.</a:t>
            </a:r>
            <a:r>
              <a:rPr lang="fr-CA" sz="4000" b="1" i="1" dirty="0"/>
              <a:t>	</a:t>
            </a:r>
            <a:endParaRPr lang="fr-FR" sz="4000" b="1" i="1" dirty="0"/>
          </a:p>
          <a:p>
            <a:pPr marL="514350" indent="-514350">
              <a:buFont typeface="+mj-lt"/>
              <a:buAutoNum type="arabicPeriod"/>
            </a:pPr>
            <a:r>
              <a:rPr lang="fr-CA" b="1" i="1" dirty="0" smtClean="0"/>
              <a:t>Combustion</a:t>
            </a:r>
            <a:r>
              <a:rPr lang="fr-CA" b="1" i="1" dirty="0"/>
              <a:t>	</a:t>
            </a:r>
            <a:endParaRPr lang="fr-FR" b="1" i="1" dirty="0"/>
          </a:p>
          <a:p>
            <a:pPr marL="514350" indent="-514350">
              <a:buFont typeface="+mj-lt"/>
              <a:buAutoNum type="arabicPeriod"/>
            </a:pPr>
            <a:r>
              <a:rPr lang="fr-CA" b="1" i="1" dirty="0" smtClean="0"/>
              <a:t>Systèmes </a:t>
            </a:r>
            <a:r>
              <a:rPr lang="fr-CA" b="1" i="1" dirty="0"/>
              <a:t>à </a:t>
            </a:r>
            <a:r>
              <a:rPr lang="fr-CA" b="1" i="1" dirty="0" smtClean="0"/>
              <a:t>vapeur</a:t>
            </a:r>
            <a:endParaRPr lang="fr-FR" b="1" i="1" dirty="0"/>
          </a:p>
          <a:p>
            <a:pPr marL="514350" indent="-514350">
              <a:buFont typeface="+mj-lt"/>
              <a:buAutoNum type="arabicPeriod"/>
            </a:pPr>
            <a:r>
              <a:rPr lang="fr-CA" b="1" i="1" dirty="0" smtClean="0"/>
              <a:t>Récupération </a:t>
            </a:r>
            <a:r>
              <a:rPr lang="fr-CA" b="1" i="1" dirty="0"/>
              <a:t>de chaleur et refroidissement	</a:t>
            </a:r>
            <a:endParaRPr lang="fr-FR" b="1" i="1" dirty="0"/>
          </a:p>
          <a:p>
            <a:pPr marL="514350" indent="-514350">
              <a:buFont typeface="+mj-lt"/>
              <a:buAutoNum type="arabicPeriod"/>
            </a:pPr>
            <a:r>
              <a:rPr lang="fr-CA" b="1" i="1" dirty="0" smtClean="0"/>
              <a:t>Cogénération</a:t>
            </a:r>
            <a:r>
              <a:rPr lang="fr-CA" b="1" i="1" dirty="0"/>
              <a:t>	</a:t>
            </a:r>
            <a:endParaRPr lang="fr-FR" b="1" i="1" dirty="0"/>
          </a:p>
          <a:p>
            <a:pPr marL="514350" indent="-514350">
              <a:buFont typeface="+mj-lt"/>
              <a:buAutoNum type="arabicPeriod"/>
            </a:pPr>
            <a:r>
              <a:rPr lang="fr-CA" b="1" i="1" dirty="0" smtClean="0"/>
              <a:t>Alimentation </a:t>
            </a:r>
            <a:r>
              <a:rPr lang="fr-CA" b="1" i="1" dirty="0"/>
              <a:t>électrique	</a:t>
            </a:r>
            <a:endParaRPr lang="fr-FR" b="1" i="1" dirty="0"/>
          </a:p>
          <a:p>
            <a:pPr marL="514350" indent="-514350">
              <a:buFont typeface="+mj-lt"/>
              <a:buAutoNum type="arabicPeriod"/>
            </a:pPr>
            <a:r>
              <a:rPr lang="fr-CA" b="1" i="1" dirty="0" smtClean="0"/>
              <a:t>Sous-systèmes </a:t>
            </a:r>
            <a:r>
              <a:rPr lang="fr-CA" b="1" i="1" dirty="0"/>
              <a:t>entraînés par moteur électrique	</a:t>
            </a:r>
            <a:endParaRPr lang="fr-FR" b="1" i="1" dirty="0"/>
          </a:p>
          <a:p>
            <a:pPr marL="514350" indent="-514350">
              <a:buFont typeface="+mj-lt"/>
              <a:buAutoNum type="arabicPeriod"/>
            </a:pPr>
            <a:r>
              <a:rPr lang="fr-CA" b="1" i="1" dirty="0" smtClean="0"/>
              <a:t>Systèmes </a:t>
            </a:r>
            <a:r>
              <a:rPr lang="fr-CA" b="1" i="1" dirty="0"/>
              <a:t>d’air comprimé	</a:t>
            </a:r>
            <a:endParaRPr lang="fr-FR" b="1" i="1" dirty="0"/>
          </a:p>
          <a:p>
            <a:pPr marL="514350" indent="-514350">
              <a:buFont typeface="+mj-lt"/>
              <a:buAutoNum type="arabicPeriod"/>
            </a:pPr>
            <a:r>
              <a:rPr lang="fr-CA" b="1" i="1" dirty="0" smtClean="0"/>
              <a:t>Systèmes </a:t>
            </a:r>
            <a:r>
              <a:rPr lang="fr-CA" b="1" i="1" dirty="0"/>
              <a:t>de pompage	</a:t>
            </a:r>
            <a:endParaRPr lang="fr-FR" b="1" i="1" dirty="0"/>
          </a:p>
          <a:p>
            <a:pPr marL="514350" indent="-514350">
              <a:buFont typeface="+mj-lt"/>
              <a:buAutoNum type="arabicPeriod"/>
            </a:pPr>
            <a:r>
              <a:rPr lang="fr-CA" b="1" i="1" dirty="0" smtClean="0"/>
              <a:t>Systèmes </a:t>
            </a:r>
            <a:r>
              <a:rPr lang="fr-CA" b="1" i="1" dirty="0"/>
              <a:t>de chauffage, ventilation et climatisation (CVC)	</a:t>
            </a:r>
            <a:endParaRPr lang="fr-FR" b="1" i="1" dirty="0"/>
          </a:p>
          <a:p>
            <a:pPr marL="514350" indent="-514350">
              <a:buFont typeface="+mj-lt"/>
              <a:buAutoNum type="arabicPeriod"/>
            </a:pPr>
            <a:r>
              <a:rPr lang="en-US" b="1" i="1" dirty="0" err="1" smtClean="0"/>
              <a:t>Éclairage</a:t>
            </a:r>
            <a:r>
              <a:rPr lang="fr-CA" b="1" i="1" dirty="0"/>
              <a:t>	</a:t>
            </a:r>
            <a:endParaRPr lang="fr-FR" b="1"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a:stretch>
            <a:fillRect/>
          </a:stretch>
        </p:blipFill>
        <p:spPr bwMode="auto">
          <a:xfrm>
            <a:off x="0" y="1071546"/>
            <a:ext cx="8237157" cy="5429288"/>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rgbClr val="C00000"/>
                </a:solidFill>
              </a:rPr>
              <a:t>3- Récupération de chaleur et refroidissement</a:t>
            </a:r>
            <a:endParaRPr lang="fr-FR" dirty="0"/>
          </a:p>
        </p:txBody>
      </p:sp>
      <p:sp>
        <p:nvSpPr>
          <p:cNvPr id="3" name="Espace réservé du contenu 2"/>
          <p:cNvSpPr>
            <a:spLocks noGrp="1"/>
          </p:cNvSpPr>
          <p:nvPr>
            <p:ph idx="1"/>
          </p:nvPr>
        </p:nvSpPr>
        <p:spPr/>
        <p:txBody>
          <a:bodyPr/>
          <a:lstStyle/>
          <a:p>
            <a:pPr marL="514350" indent="-514350">
              <a:buFont typeface="+mj-lt"/>
              <a:buAutoNum type="arabicPeriod" startAt="2"/>
            </a:pPr>
            <a:r>
              <a:rPr lang="fr-CA" b="1" i="1" u="sng" dirty="0" smtClean="0"/>
              <a:t>Pompes </a:t>
            </a:r>
            <a:r>
              <a:rPr lang="fr-CA" b="1" i="1" u="sng" dirty="0" smtClean="0"/>
              <a:t>à chaleur (y compris </a:t>
            </a:r>
            <a:r>
              <a:rPr lang="fr-CA" b="1" i="1" u="sng" dirty="0" err="1" smtClean="0"/>
              <a:t>recompression</a:t>
            </a:r>
            <a:r>
              <a:rPr lang="fr-CA" b="1" i="1" u="sng" dirty="0" smtClean="0"/>
              <a:t> mécanique de la vapeur (MVR) </a:t>
            </a:r>
            <a:endParaRPr lang="fr-FR" b="1" i="1" u="sng" dirty="0" smtClean="0"/>
          </a:p>
          <a:p>
            <a:endParaRPr lang="fr-FR" dirty="0"/>
          </a:p>
        </p:txBody>
      </p:sp>
      <p:pic>
        <p:nvPicPr>
          <p:cNvPr id="4" name="Image 3" descr="http://travaux.pro/wp-content/uploads/2015/05/fonctionnement-pompe-a-chaleur.png"/>
          <p:cNvPicPr/>
          <p:nvPr/>
        </p:nvPicPr>
        <p:blipFill>
          <a:blip r:embed="rId2"/>
          <a:srcRect/>
          <a:stretch>
            <a:fillRect/>
          </a:stretch>
        </p:blipFill>
        <p:spPr bwMode="auto">
          <a:xfrm>
            <a:off x="1285852" y="2714620"/>
            <a:ext cx="6215106" cy="3571900"/>
          </a:xfrm>
          <a:prstGeom prst="rect">
            <a:avLst/>
          </a:prstGeom>
          <a:noFill/>
          <a:ln w="9525">
            <a:noFill/>
            <a:miter lim="800000"/>
            <a:headEnd/>
            <a:tailEnd/>
          </a:ln>
        </p:spPr>
      </p:pic>
      <p:sp>
        <p:nvSpPr>
          <p:cNvPr id="33793" name="Rectangle 1"/>
          <p:cNvSpPr>
            <a:spLocks noChangeArrowheads="1"/>
          </p:cNvSpPr>
          <p:nvPr/>
        </p:nvSpPr>
        <p:spPr bwMode="auto">
          <a:xfrm>
            <a:off x="2857488" y="6357958"/>
            <a:ext cx="358579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Digramme de pompe à chaleur à compression</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25470"/>
          </a:xfrm>
        </p:spPr>
        <p:txBody>
          <a:bodyPr>
            <a:normAutofit fontScale="90000"/>
          </a:bodyPr>
          <a:lstStyle/>
          <a:p>
            <a:r>
              <a:rPr lang="fr-FR" b="1" dirty="0" smtClean="0">
                <a:solidFill>
                  <a:srgbClr val="C00000"/>
                </a:solidFill>
              </a:rPr>
              <a:t>3- Récupération de chaleur et refroidissement</a:t>
            </a:r>
            <a:endParaRPr lang="fr-FR" dirty="0"/>
          </a:p>
        </p:txBody>
      </p:sp>
      <p:sp>
        <p:nvSpPr>
          <p:cNvPr id="3" name="Espace réservé du contenu 2"/>
          <p:cNvSpPr>
            <a:spLocks noGrp="1"/>
          </p:cNvSpPr>
          <p:nvPr>
            <p:ph idx="1"/>
          </p:nvPr>
        </p:nvSpPr>
        <p:spPr>
          <a:xfrm>
            <a:off x="457200" y="1142984"/>
            <a:ext cx="8229600" cy="4983179"/>
          </a:xfrm>
        </p:spPr>
        <p:txBody>
          <a:bodyPr/>
          <a:lstStyle/>
          <a:p>
            <a:pPr marL="514350" indent="-514350">
              <a:buFont typeface="+mj-lt"/>
              <a:buAutoNum type="arabicPeriod" startAt="2"/>
            </a:pPr>
            <a:r>
              <a:rPr lang="fr-CA" b="1" i="1" u="sng" dirty="0" smtClean="0"/>
              <a:t>Pompes </a:t>
            </a:r>
            <a:r>
              <a:rPr lang="fr-CA" b="1" i="1" u="sng" dirty="0" smtClean="0"/>
              <a:t>à chaleur (y compris </a:t>
            </a:r>
            <a:r>
              <a:rPr lang="fr-CA" b="1" i="1" u="sng" dirty="0" err="1" smtClean="0"/>
              <a:t>recompression</a:t>
            </a:r>
            <a:r>
              <a:rPr lang="fr-CA" b="1" i="1" u="sng" dirty="0" smtClean="0"/>
              <a:t> mécanique de la vapeur (MVR) </a:t>
            </a:r>
            <a:endParaRPr lang="fr-FR" b="1" i="1" u="sng" dirty="0" smtClean="0"/>
          </a:p>
          <a:p>
            <a:endParaRPr lang="fr-FR" dirty="0"/>
          </a:p>
        </p:txBody>
      </p:sp>
      <p:sp>
        <p:nvSpPr>
          <p:cNvPr id="33793" name="Rectangle 1"/>
          <p:cNvSpPr>
            <a:spLocks noChangeArrowheads="1"/>
          </p:cNvSpPr>
          <p:nvPr/>
        </p:nvSpPr>
        <p:spPr bwMode="auto">
          <a:xfrm>
            <a:off x="2571736" y="6357958"/>
            <a:ext cx="418300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fr-FR" sz="1400" b="1" dirty="0" smtClean="0"/>
              <a:t>Principe de la </a:t>
            </a:r>
            <a:r>
              <a:rPr lang="fr-FR" sz="1400" b="1" dirty="0" err="1" smtClean="0"/>
              <a:t>Recompression</a:t>
            </a:r>
            <a:r>
              <a:rPr lang="fr-FR" sz="1400" b="1" dirty="0" smtClean="0"/>
              <a:t> mécanique de la vapeur</a:t>
            </a:r>
            <a:endParaRPr lang="fr-FR" sz="1400" b="1" dirty="0"/>
          </a:p>
        </p:txBody>
      </p:sp>
      <p:pic>
        <p:nvPicPr>
          <p:cNvPr id="6" name="Image 5"/>
          <p:cNvPicPr/>
          <p:nvPr/>
        </p:nvPicPr>
        <p:blipFill>
          <a:blip r:embed="rId2"/>
          <a:srcRect t="10367"/>
          <a:stretch>
            <a:fillRect/>
          </a:stretch>
        </p:blipFill>
        <p:spPr bwMode="auto">
          <a:xfrm>
            <a:off x="428596" y="2357430"/>
            <a:ext cx="8143932" cy="385765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54220" y="1295400"/>
            <a:ext cx="4447442" cy="5181600"/>
          </a:xfrm>
          <a:prstGeom prst="rect">
            <a:avLst/>
          </a:prstGeom>
          <a:solidFill>
            <a:srgbClr val="FFCC66">
              <a:alpha val="50000"/>
            </a:srgbClr>
          </a:solidFill>
          <a:ln w="12700">
            <a:solidFill>
              <a:schemeClr val="accent1"/>
            </a:solidFill>
            <a:miter lim="800000"/>
            <a:headEnd/>
            <a:tailEnd/>
          </a:ln>
          <a:effectLst/>
        </p:spPr>
        <p:txBody>
          <a:bodyPr wrap="none" anchor="ctr"/>
          <a:lstStyle/>
          <a:p>
            <a:endParaRPr lang="fr-FR"/>
          </a:p>
        </p:txBody>
      </p:sp>
      <p:sp>
        <p:nvSpPr>
          <p:cNvPr id="18437" name="Freeform 5"/>
          <p:cNvSpPr>
            <a:spLocks/>
          </p:cNvSpPr>
          <p:nvPr/>
        </p:nvSpPr>
        <p:spPr bwMode="auto">
          <a:xfrm>
            <a:off x="2838451" y="2376488"/>
            <a:ext cx="1122485" cy="3033712"/>
          </a:xfrm>
          <a:custGeom>
            <a:avLst/>
            <a:gdLst/>
            <a:ahLst/>
            <a:cxnLst>
              <a:cxn ang="0">
                <a:pos x="20" y="0"/>
              </a:cxn>
              <a:cxn ang="0">
                <a:pos x="540" y="0"/>
              </a:cxn>
              <a:cxn ang="0">
                <a:pos x="765" y="170"/>
              </a:cxn>
              <a:cxn ang="0">
                <a:pos x="765" y="1685"/>
              </a:cxn>
              <a:cxn ang="0">
                <a:pos x="635" y="1910"/>
              </a:cxn>
              <a:cxn ang="0">
                <a:pos x="515" y="1695"/>
              </a:cxn>
              <a:cxn ang="0">
                <a:pos x="515" y="1620"/>
              </a:cxn>
              <a:cxn ang="0">
                <a:pos x="435" y="1535"/>
              </a:cxn>
              <a:cxn ang="0">
                <a:pos x="0" y="1535"/>
              </a:cxn>
              <a:cxn ang="0">
                <a:pos x="0" y="1395"/>
              </a:cxn>
              <a:cxn ang="0">
                <a:pos x="425" y="1395"/>
              </a:cxn>
              <a:cxn ang="0">
                <a:pos x="515" y="1475"/>
              </a:cxn>
              <a:cxn ang="0">
                <a:pos x="515" y="560"/>
              </a:cxn>
              <a:cxn ang="0">
                <a:pos x="305" y="405"/>
              </a:cxn>
              <a:cxn ang="0">
                <a:pos x="20" y="405"/>
              </a:cxn>
              <a:cxn ang="0">
                <a:pos x="20" y="0"/>
              </a:cxn>
            </a:cxnLst>
            <a:rect l="0" t="0" r="r" b="b"/>
            <a:pathLst>
              <a:path w="766" h="1911">
                <a:moveTo>
                  <a:pt x="20" y="0"/>
                </a:moveTo>
                <a:lnTo>
                  <a:pt x="540" y="0"/>
                </a:lnTo>
                <a:lnTo>
                  <a:pt x="765" y="170"/>
                </a:lnTo>
                <a:lnTo>
                  <a:pt x="765" y="1685"/>
                </a:lnTo>
                <a:lnTo>
                  <a:pt x="635" y="1910"/>
                </a:lnTo>
                <a:lnTo>
                  <a:pt x="515" y="1695"/>
                </a:lnTo>
                <a:lnTo>
                  <a:pt x="515" y="1620"/>
                </a:lnTo>
                <a:lnTo>
                  <a:pt x="435" y="1535"/>
                </a:lnTo>
                <a:lnTo>
                  <a:pt x="0" y="1535"/>
                </a:lnTo>
                <a:lnTo>
                  <a:pt x="0" y="1395"/>
                </a:lnTo>
                <a:lnTo>
                  <a:pt x="425" y="1395"/>
                </a:lnTo>
                <a:lnTo>
                  <a:pt x="515" y="1475"/>
                </a:lnTo>
                <a:lnTo>
                  <a:pt x="515" y="560"/>
                </a:lnTo>
                <a:lnTo>
                  <a:pt x="305" y="405"/>
                </a:lnTo>
                <a:lnTo>
                  <a:pt x="20" y="405"/>
                </a:lnTo>
                <a:lnTo>
                  <a:pt x="20" y="0"/>
                </a:lnTo>
              </a:path>
            </a:pathLst>
          </a:custGeom>
          <a:gradFill rotWithShape="0">
            <a:gsLst>
              <a:gs pos="0">
                <a:srgbClr val="FF9900"/>
              </a:gs>
              <a:gs pos="100000">
                <a:schemeClr val="bg1"/>
              </a:gs>
            </a:gsLst>
            <a:lin ang="0" scaled="1"/>
          </a:gradFill>
          <a:ln w="12700" cap="rnd" cmpd="sng">
            <a:solidFill>
              <a:srgbClr val="FF9900"/>
            </a:solidFill>
            <a:prstDash val="solid"/>
            <a:round/>
            <a:headEnd/>
            <a:tailEnd/>
          </a:ln>
          <a:effectLst/>
        </p:spPr>
        <p:txBody>
          <a:bodyPr/>
          <a:lstStyle/>
          <a:p>
            <a:endParaRPr lang="fr-FR"/>
          </a:p>
        </p:txBody>
      </p:sp>
      <p:sp>
        <p:nvSpPr>
          <p:cNvPr id="18438" name="AutoShape 6"/>
          <p:cNvSpPr>
            <a:spLocks noChangeArrowheads="1"/>
          </p:cNvSpPr>
          <p:nvPr/>
        </p:nvSpPr>
        <p:spPr bwMode="auto">
          <a:xfrm rot="20160000">
            <a:off x="199292" y="1651000"/>
            <a:ext cx="2332892" cy="1301750"/>
          </a:xfrm>
          <a:prstGeom prst="homePlate">
            <a:avLst>
              <a:gd name="adj" fmla="val 64715"/>
            </a:avLst>
          </a:prstGeom>
          <a:solidFill>
            <a:srgbClr val="FF9900"/>
          </a:solidFill>
          <a:ln w="9525">
            <a:noFill/>
            <a:miter lim="800000"/>
            <a:headEnd/>
            <a:tailEnd/>
          </a:ln>
          <a:effectLst/>
        </p:spPr>
        <p:txBody>
          <a:bodyPr wrap="none" anchor="ctr"/>
          <a:lstStyle/>
          <a:p>
            <a:endParaRPr lang="fr-FR"/>
          </a:p>
        </p:txBody>
      </p:sp>
      <p:sp>
        <p:nvSpPr>
          <p:cNvPr id="18439" name="Rectangle 7"/>
          <p:cNvSpPr>
            <a:spLocks noChangeArrowheads="1"/>
          </p:cNvSpPr>
          <p:nvPr/>
        </p:nvSpPr>
        <p:spPr bwMode="auto">
          <a:xfrm>
            <a:off x="54220" y="2217738"/>
            <a:ext cx="1003788" cy="1873250"/>
          </a:xfrm>
          <a:prstGeom prst="rect">
            <a:avLst/>
          </a:prstGeom>
          <a:solidFill>
            <a:srgbClr val="FF9900"/>
          </a:solidFill>
          <a:ln w="9525">
            <a:noFill/>
            <a:miter lim="800000"/>
            <a:headEnd/>
            <a:tailEnd/>
          </a:ln>
          <a:effectLst/>
        </p:spPr>
        <p:txBody>
          <a:bodyPr wrap="none" anchor="ctr"/>
          <a:lstStyle/>
          <a:p>
            <a:endParaRPr lang="fr-FR"/>
          </a:p>
        </p:txBody>
      </p:sp>
      <p:sp>
        <p:nvSpPr>
          <p:cNvPr id="18440" name="AutoShape 8"/>
          <p:cNvSpPr>
            <a:spLocks noChangeArrowheads="1"/>
          </p:cNvSpPr>
          <p:nvPr/>
        </p:nvSpPr>
        <p:spPr bwMode="auto">
          <a:xfrm rot="12240000" flipH="1">
            <a:off x="178777" y="3370263"/>
            <a:ext cx="2332892" cy="1287462"/>
          </a:xfrm>
          <a:prstGeom prst="homePlate">
            <a:avLst>
              <a:gd name="adj" fmla="val 65434"/>
            </a:avLst>
          </a:prstGeom>
          <a:solidFill>
            <a:srgbClr val="FF9900"/>
          </a:solidFill>
          <a:ln w="9525">
            <a:noFill/>
            <a:miter lim="800000"/>
            <a:headEnd/>
            <a:tailEnd/>
          </a:ln>
          <a:effectLst/>
        </p:spPr>
        <p:txBody>
          <a:bodyPr wrap="none" anchor="ctr"/>
          <a:lstStyle/>
          <a:p>
            <a:endParaRPr lang="fr-FR"/>
          </a:p>
        </p:txBody>
      </p:sp>
      <p:sp>
        <p:nvSpPr>
          <p:cNvPr id="18441" name="AutoShape 9"/>
          <p:cNvSpPr>
            <a:spLocks noChangeArrowheads="1"/>
          </p:cNvSpPr>
          <p:nvPr/>
        </p:nvSpPr>
        <p:spPr bwMode="auto">
          <a:xfrm>
            <a:off x="2535116" y="1595438"/>
            <a:ext cx="1966546" cy="749300"/>
          </a:xfrm>
          <a:prstGeom prst="homePlate">
            <a:avLst>
              <a:gd name="adj" fmla="val 94774"/>
            </a:avLst>
          </a:prstGeom>
          <a:gradFill rotWithShape="0">
            <a:gsLst>
              <a:gs pos="0">
                <a:srgbClr val="FF9900"/>
              </a:gs>
              <a:gs pos="100000">
                <a:schemeClr val="bg1"/>
              </a:gs>
            </a:gsLst>
            <a:lin ang="0" scaled="1"/>
          </a:gradFill>
          <a:ln w="12700">
            <a:solidFill>
              <a:srgbClr val="FF9900"/>
            </a:solidFill>
            <a:miter lim="800000"/>
            <a:headEnd/>
            <a:tailEnd/>
          </a:ln>
          <a:effectLst/>
        </p:spPr>
        <p:txBody>
          <a:bodyPr wrap="none" anchor="ctr"/>
          <a:lstStyle/>
          <a:p>
            <a:endParaRPr lang="fr-FR"/>
          </a:p>
        </p:txBody>
      </p:sp>
      <p:sp>
        <p:nvSpPr>
          <p:cNvPr id="18442" name="AutoShape 10"/>
          <p:cNvSpPr>
            <a:spLocks noChangeArrowheads="1"/>
          </p:cNvSpPr>
          <p:nvPr/>
        </p:nvSpPr>
        <p:spPr bwMode="auto">
          <a:xfrm>
            <a:off x="2784231" y="3357563"/>
            <a:ext cx="1717431" cy="1206500"/>
          </a:xfrm>
          <a:prstGeom prst="homePlate">
            <a:avLst>
              <a:gd name="adj" fmla="val 51404"/>
            </a:avLst>
          </a:prstGeom>
          <a:gradFill rotWithShape="0">
            <a:gsLst>
              <a:gs pos="0">
                <a:srgbClr val="FF9900"/>
              </a:gs>
              <a:gs pos="100000">
                <a:schemeClr val="bg1"/>
              </a:gs>
            </a:gsLst>
            <a:lin ang="0" scaled="1"/>
          </a:gradFill>
          <a:ln w="12700">
            <a:solidFill>
              <a:srgbClr val="FF9900"/>
            </a:solidFill>
            <a:miter lim="800000"/>
            <a:headEnd/>
            <a:tailEnd/>
          </a:ln>
          <a:effectLst/>
        </p:spPr>
        <p:txBody>
          <a:bodyPr wrap="none" anchor="ctr"/>
          <a:lstStyle/>
          <a:p>
            <a:endParaRPr lang="fr-FR"/>
          </a:p>
        </p:txBody>
      </p:sp>
      <p:sp>
        <p:nvSpPr>
          <p:cNvPr id="18443" name="Rectangle 11"/>
          <p:cNvSpPr>
            <a:spLocks noChangeArrowheads="1"/>
          </p:cNvSpPr>
          <p:nvPr/>
        </p:nvSpPr>
        <p:spPr bwMode="auto">
          <a:xfrm>
            <a:off x="1446335" y="3263900"/>
            <a:ext cx="1387719" cy="1608138"/>
          </a:xfrm>
          <a:prstGeom prst="rect">
            <a:avLst/>
          </a:prstGeom>
          <a:solidFill>
            <a:schemeClr val="bg1"/>
          </a:solidFill>
          <a:ln w="12700">
            <a:solidFill>
              <a:schemeClr val="tx1"/>
            </a:solidFill>
            <a:miter lim="800000"/>
            <a:headEnd/>
            <a:tailEnd/>
          </a:ln>
          <a:effectLst/>
        </p:spPr>
        <p:txBody>
          <a:bodyPr wrap="none" anchor="ctr"/>
          <a:lstStyle/>
          <a:p>
            <a:endParaRPr lang="fr-FR"/>
          </a:p>
        </p:txBody>
      </p:sp>
      <p:sp>
        <p:nvSpPr>
          <p:cNvPr id="18444" name="Rectangle 12"/>
          <p:cNvSpPr>
            <a:spLocks noChangeArrowheads="1"/>
          </p:cNvSpPr>
          <p:nvPr/>
        </p:nvSpPr>
        <p:spPr bwMode="auto">
          <a:xfrm>
            <a:off x="1469781" y="1416050"/>
            <a:ext cx="1387719" cy="1608138"/>
          </a:xfrm>
          <a:prstGeom prst="rect">
            <a:avLst/>
          </a:prstGeom>
          <a:solidFill>
            <a:schemeClr val="bg1"/>
          </a:solidFill>
          <a:ln w="12700">
            <a:solidFill>
              <a:schemeClr val="tx1"/>
            </a:solidFill>
            <a:miter lim="800000"/>
            <a:headEnd/>
            <a:tailEnd/>
          </a:ln>
          <a:effectLst/>
        </p:spPr>
        <p:txBody>
          <a:bodyPr wrap="none" anchor="ctr"/>
          <a:lstStyle/>
          <a:p>
            <a:endParaRPr lang="fr-FR"/>
          </a:p>
        </p:txBody>
      </p:sp>
      <p:sp>
        <p:nvSpPr>
          <p:cNvPr id="18445" name="Rectangle 13"/>
          <p:cNvSpPr>
            <a:spLocks noChangeArrowheads="1"/>
          </p:cNvSpPr>
          <p:nvPr/>
        </p:nvSpPr>
        <p:spPr bwMode="auto">
          <a:xfrm>
            <a:off x="1" y="2917826"/>
            <a:ext cx="1269578" cy="523862"/>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400" b="1">
                <a:latin typeface="Arial" pitchFamily="34" charset="0"/>
              </a:rPr>
              <a:t>Combustible</a:t>
            </a:r>
          </a:p>
          <a:p>
            <a:pPr algn="ctr" defTabSz="762000" eaLnBrk="0" hangingPunct="0"/>
            <a:r>
              <a:rPr lang="fr-FR" sz="1400" b="1">
                <a:latin typeface="Arial" pitchFamily="34" charset="0"/>
              </a:rPr>
              <a:t>141</a:t>
            </a:r>
          </a:p>
        </p:txBody>
      </p:sp>
      <p:sp>
        <p:nvSpPr>
          <p:cNvPr id="18446" name="Rectangle 14"/>
          <p:cNvSpPr>
            <a:spLocks noChangeArrowheads="1"/>
          </p:cNvSpPr>
          <p:nvPr/>
        </p:nvSpPr>
        <p:spPr bwMode="auto">
          <a:xfrm>
            <a:off x="2954215" y="1752600"/>
            <a:ext cx="1168590"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Electricité</a:t>
            </a:r>
          </a:p>
        </p:txBody>
      </p:sp>
      <p:sp>
        <p:nvSpPr>
          <p:cNvPr id="18447" name="Rectangle 15"/>
          <p:cNvSpPr>
            <a:spLocks noChangeArrowheads="1"/>
          </p:cNvSpPr>
          <p:nvPr/>
        </p:nvSpPr>
        <p:spPr bwMode="auto">
          <a:xfrm>
            <a:off x="3165231" y="3810000"/>
            <a:ext cx="948978"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Chaleur</a:t>
            </a:r>
          </a:p>
        </p:txBody>
      </p:sp>
      <p:sp>
        <p:nvSpPr>
          <p:cNvPr id="18448" name="Rectangle 16"/>
          <p:cNvSpPr>
            <a:spLocks noChangeArrowheads="1"/>
          </p:cNvSpPr>
          <p:nvPr/>
        </p:nvSpPr>
        <p:spPr bwMode="auto">
          <a:xfrm>
            <a:off x="2894135" y="2513013"/>
            <a:ext cx="812723"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Pertes</a:t>
            </a:r>
          </a:p>
        </p:txBody>
      </p:sp>
      <p:sp>
        <p:nvSpPr>
          <p:cNvPr id="18449" name="Rectangle 17"/>
          <p:cNvSpPr>
            <a:spLocks noChangeArrowheads="1"/>
          </p:cNvSpPr>
          <p:nvPr/>
        </p:nvSpPr>
        <p:spPr bwMode="auto">
          <a:xfrm>
            <a:off x="3938954" y="1752601"/>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35</a:t>
            </a:r>
          </a:p>
        </p:txBody>
      </p:sp>
      <p:sp>
        <p:nvSpPr>
          <p:cNvPr id="18450" name="Rectangle 18"/>
          <p:cNvSpPr>
            <a:spLocks noChangeArrowheads="1"/>
          </p:cNvSpPr>
          <p:nvPr/>
        </p:nvSpPr>
        <p:spPr bwMode="auto">
          <a:xfrm>
            <a:off x="4009292" y="3810001"/>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50</a:t>
            </a:r>
          </a:p>
        </p:txBody>
      </p:sp>
      <p:sp>
        <p:nvSpPr>
          <p:cNvPr id="18451" name="Rectangle 19"/>
          <p:cNvSpPr>
            <a:spLocks noChangeArrowheads="1"/>
          </p:cNvSpPr>
          <p:nvPr/>
        </p:nvSpPr>
        <p:spPr bwMode="auto">
          <a:xfrm>
            <a:off x="3531577" y="2871788"/>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52</a:t>
            </a:r>
          </a:p>
        </p:txBody>
      </p:sp>
      <p:sp>
        <p:nvSpPr>
          <p:cNvPr id="18452" name="Rectangle 20"/>
          <p:cNvSpPr>
            <a:spLocks noChangeArrowheads="1"/>
          </p:cNvSpPr>
          <p:nvPr/>
        </p:nvSpPr>
        <p:spPr bwMode="auto">
          <a:xfrm>
            <a:off x="3020158" y="4532313"/>
            <a:ext cx="31418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4</a:t>
            </a:r>
          </a:p>
        </p:txBody>
      </p:sp>
      <p:sp>
        <p:nvSpPr>
          <p:cNvPr id="18453" name="Rectangle 21"/>
          <p:cNvSpPr>
            <a:spLocks noChangeArrowheads="1"/>
          </p:cNvSpPr>
          <p:nvPr/>
        </p:nvSpPr>
        <p:spPr bwMode="auto">
          <a:xfrm>
            <a:off x="3562351" y="4865688"/>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56</a:t>
            </a:r>
          </a:p>
        </p:txBody>
      </p:sp>
      <p:sp>
        <p:nvSpPr>
          <p:cNvPr id="18454" name="Rectangle 22"/>
          <p:cNvSpPr>
            <a:spLocks noChangeArrowheads="1"/>
          </p:cNvSpPr>
          <p:nvPr/>
        </p:nvSpPr>
        <p:spPr bwMode="auto">
          <a:xfrm>
            <a:off x="3376246" y="5486401"/>
            <a:ext cx="847989" cy="585418"/>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600" b="1">
                <a:latin typeface="Arial" pitchFamily="34" charset="0"/>
              </a:rPr>
              <a:t>Pertes</a:t>
            </a:r>
          </a:p>
          <a:p>
            <a:pPr algn="ctr" defTabSz="762000" eaLnBrk="0" hangingPunct="0"/>
            <a:r>
              <a:rPr lang="fr-FR" sz="1600" b="1">
                <a:latin typeface="Arial" pitchFamily="34" charset="0"/>
              </a:rPr>
              <a:t>totales</a:t>
            </a:r>
          </a:p>
        </p:txBody>
      </p:sp>
      <p:sp>
        <p:nvSpPr>
          <p:cNvPr id="18455" name="Rectangle 23"/>
          <p:cNvSpPr>
            <a:spLocks noChangeArrowheads="1"/>
          </p:cNvSpPr>
          <p:nvPr/>
        </p:nvSpPr>
        <p:spPr bwMode="auto">
          <a:xfrm>
            <a:off x="910004" y="2095501"/>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87</a:t>
            </a:r>
          </a:p>
        </p:txBody>
      </p:sp>
      <p:sp>
        <p:nvSpPr>
          <p:cNvPr id="18456" name="Rectangle 24"/>
          <p:cNvSpPr>
            <a:spLocks noChangeArrowheads="1"/>
          </p:cNvSpPr>
          <p:nvPr/>
        </p:nvSpPr>
        <p:spPr bwMode="auto">
          <a:xfrm>
            <a:off x="860181" y="3684588"/>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54</a:t>
            </a:r>
          </a:p>
        </p:txBody>
      </p:sp>
      <p:sp>
        <p:nvSpPr>
          <p:cNvPr id="18457" name="Rectangle 25"/>
          <p:cNvSpPr>
            <a:spLocks noChangeArrowheads="1"/>
          </p:cNvSpPr>
          <p:nvPr/>
        </p:nvSpPr>
        <p:spPr bwMode="auto">
          <a:xfrm>
            <a:off x="1630973" y="1673225"/>
            <a:ext cx="1186222" cy="646973"/>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800" dirty="0">
                <a:latin typeface="Arial" pitchFamily="34" charset="0"/>
              </a:rPr>
              <a:t>Centrale</a:t>
            </a:r>
          </a:p>
          <a:p>
            <a:pPr algn="ctr" defTabSz="762000" eaLnBrk="0" hangingPunct="0"/>
            <a:r>
              <a:rPr lang="fr-FR" sz="1800" dirty="0">
                <a:latin typeface="Arial" pitchFamily="34" charset="0"/>
              </a:rPr>
              <a:t>électrique</a:t>
            </a:r>
          </a:p>
        </p:txBody>
      </p:sp>
      <p:sp>
        <p:nvSpPr>
          <p:cNvPr id="18458" name="Rectangle 26"/>
          <p:cNvSpPr>
            <a:spLocks noChangeArrowheads="1"/>
          </p:cNvSpPr>
          <p:nvPr/>
        </p:nvSpPr>
        <p:spPr bwMode="auto">
          <a:xfrm>
            <a:off x="1655884" y="2500314"/>
            <a:ext cx="1014701" cy="400752"/>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2000" b="1"/>
              <a:t>n = 40%</a:t>
            </a:r>
          </a:p>
        </p:txBody>
      </p:sp>
      <p:sp>
        <p:nvSpPr>
          <p:cNvPr id="18459" name="Rectangle 27"/>
          <p:cNvSpPr>
            <a:spLocks noChangeArrowheads="1"/>
          </p:cNvSpPr>
          <p:nvPr/>
        </p:nvSpPr>
        <p:spPr bwMode="auto">
          <a:xfrm>
            <a:off x="1588477" y="3635376"/>
            <a:ext cx="1250342" cy="369974"/>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800">
                <a:latin typeface="Arial" pitchFamily="34" charset="0"/>
              </a:rPr>
              <a:t>Chaudière</a:t>
            </a:r>
          </a:p>
        </p:txBody>
      </p:sp>
      <p:sp>
        <p:nvSpPr>
          <p:cNvPr id="18460" name="Rectangle 28"/>
          <p:cNvSpPr>
            <a:spLocks noChangeArrowheads="1"/>
          </p:cNvSpPr>
          <p:nvPr/>
        </p:nvSpPr>
        <p:spPr bwMode="auto">
          <a:xfrm>
            <a:off x="1642696" y="4264026"/>
            <a:ext cx="1014701" cy="400752"/>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2000" b="1"/>
              <a:t>n = 93%</a:t>
            </a:r>
          </a:p>
        </p:txBody>
      </p:sp>
      <p:sp>
        <p:nvSpPr>
          <p:cNvPr id="18461" name="Rectangle 29"/>
          <p:cNvSpPr>
            <a:spLocks noChangeArrowheads="1"/>
          </p:cNvSpPr>
          <p:nvPr/>
        </p:nvSpPr>
        <p:spPr bwMode="auto">
          <a:xfrm>
            <a:off x="1" y="5867400"/>
            <a:ext cx="2378856"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b="1">
                <a:latin typeface="Arial" pitchFamily="34" charset="0"/>
              </a:rPr>
              <a:t>Filière traditionnelle</a:t>
            </a:r>
          </a:p>
        </p:txBody>
      </p:sp>
      <p:sp>
        <p:nvSpPr>
          <p:cNvPr id="18462" name="Rectangle 30"/>
          <p:cNvSpPr>
            <a:spLocks noChangeArrowheads="1"/>
          </p:cNvSpPr>
          <p:nvPr/>
        </p:nvSpPr>
        <p:spPr bwMode="auto">
          <a:xfrm>
            <a:off x="4642339" y="1295400"/>
            <a:ext cx="4445977" cy="5181600"/>
          </a:xfrm>
          <a:prstGeom prst="rect">
            <a:avLst/>
          </a:prstGeom>
          <a:solidFill>
            <a:srgbClr val="FFCC66">
              <a:alpha val="50000"/>
            </a:srgbClr>
          </a:solidFill>
          <a:ln w="12700">
            <a:solidFill>
              <a:schemeClr val="accent1"/>
            </a:solidFill>
            <a:miter lim="800000"/>
            <a:headEnd/>
            <a:tailEnd/>
          </a:ln>
          <a:effectLst/>
        </p:spPr>
        <p:txBody>
          <a:bodyPr wrap="none" anchor="ctr"/>
          <a:lstStyle/>
          <a:p>
            <a:endParaRPr lang="fr-FR"/>
          </a:p>
        </p:txBody>
      </p:sp>
      <p:sp>
        <p:nvSpPr>
          <p:cNvPr id="18463" name="Rectangle 31"/>
          <p:cNvSpPr>
            <a:spLocks noChangeArrowheads="1"/>
          </p:cNvSpPr>
          <p:nvPr/>
        </p:nvSpPr>
        <p:spPr bwMode="auto">
          <a:xfrm>
            <a:off x="4731727" y="1747838"/>
            <a:ext cx="1885950" cy="2170112"/>
          </a:xfrm>
          <a:prstGeom prst="rect">
            <a:avLst/>
          </a:prstGeom>
          <a:solidFill>
            <a:srgbClr val="FF9900"/>
          </a:solidFill>
          <a:ln w="12700">
            <a:solidFill>
              <a:srgbClr val="FF9900"/>
            </a:solidFill>
            <a:miter lim="800000"/>
            <a:headEnd/>
            <a:tailEnd/>
          </a:ln>
          <a:effectLst/>
        </p:spPr>
        <p:txBody>
          <a:bodyPr wrap="none" anchor="ctr"/>
          <a:lstStyle/>
          <a:p>
            <a:endParaRPr lang="fr-FR"/>
          </a:p>
        </p:txBody>
      </p:sp>
      <p:sp>
        <p:nvSpPr>
          <p:cNvPr id="18464" name="AutoShape 32"/>
          <p:cNvSpPr>
            <a:spLocks noChangeArrowheads="1"/>
          </p:cNvSpPr>
          <p:nvPr/>
        </p:nvSpPr>
        <p:spPr bwMode="auto">
          <a:xfrm>
            <a:off x="7058758" y="1776413"/>
            <a:ext cx="2014903" cy="749300"/>
          </a:xfrm>
          <a:prstGeom prst="homePlate">
            <a:avLst>
              <a:gd name="adj" fmla="val 97104"/>
            </a:avLst>
          </a:prstGeom>
          <a:gradFill rotWithShape="0">
            <a:gsLst>
              <a:gs pos="0">
                <a:srgbClr val="FF9900"/>
              </a:gs>
              <a:gs pos="100000">
                <a:schemeClr val="bg1"/>
              </a:gs>
            </a:gsLst>
            <a:lin ang="0" scaled="1"/>
          </a:gradFill>
          <a:ln w="12700">
            <a:solidFill>
              <a:srgbClr val="FF9900"/>
            </a:solidFill>
            <a:miter lim="800000"/>
            <a:headEnd/>
            <a:tailEnd/>
          </a:ln>
          <a:effectLst/>
        </p:spPr>
        <p:txBody>
          <a:bodyPr wrap="none" anchor="ctr"/>
          <a:lstStyle/>
          <a:p>
            <a:endParaRPr lang="fr-FR"/>
          </a:p>
        </p:txBody>
      </p:sp>
      <p:sp>
        <p:nvSpPr>
          <p:cNvPr id="18465" name="AutoShape 33"/>
          <p:cNvSpPr>
            <a:spLocks noChangeArrowheads="1"/>
          </p:cNvSpPr>
          <p:nvPr/>
        </p:nvSpPr>
        <p:spPr bwMode="auto">
          <a:xfrm>
            <a:off x="7058758" y="2538413"/>
            <a:ext cx="2014903" cy="1206500"/>
          </a:xfrm>
          <a:prstGeom prst="homePlate">
            <a:avLst>
              <a:gd name="adj" fmla="val 60307"/>
            </a:avLst>
          </a:prstGeom>
          <a:gradFill rotWithShape="0">
            <a:gsLst>
              <a:gs pos="0">
                <a:srgbClr val="FF9900"/>
              </a:gs>
              <a:gs pos="100000">
                <a:schemeClr val="bg1"/>
              </a:gs>
            </a:gsLst>
            <a:lin ang="0" scaled="1"/>
          </a:gradFill>
          <a:ln w="12700">
            <a:solidFill>
              <a:srgbClr val="FF9900"/>
            </a:solidFill>
            <a:miter lim="800000"/>
            <a:headEnd/>
            <a:tailEnd/>
          </a:ln>
          <a:effectLst/>
        </p:spPr>
        <p:txBody>
          <a:bodyPr wrap="none" anchor="ctr"/>
          <a:lstStyle/>
          <a:p>
            <a:endParaRPr lang="fr-FR"/>
          </a:p>
        </p:txBody>
      </p:sp>
      <p:sp>
        <p:nvSpPr>
          <p:cNvPr id="18466" name="Freeform 34"/>
          <p:cNvSpPr>
            <a:spLocks/>
          </p:cNvSpPr>
          <p:nvPr/>
        </p:nvSpPr>
        <p:spPr bwMode="auto">
          <a:xfrm>
            <a:off x="7063154" y="3749675"/>
            <a:ext cx="1019908" cy="1176338"/>
          </a:xfrm>
          <a:custGeom>
            <a:avLst/>
            <a:gdLst/>
            <a:ahLst/>
            <a:cxnLst>
              <a:cxn ang="0">
                <a:pos x="0" y="0"/>
              </a:cxn>
              <a:cxn ang="0">
                <a:pos x="560" y="0"/>
              </a:cxn>
              <a:cxn ang="0">
                <a:pos x="575" y="0"/>
              </a:cxn>
              <a:cxn ang="0">
                <a:pos x="590" y="0"/>
              </a:cxn>
              <a:cxn ang="0">
                <a:pos x="605" y="5"/>
              </a:cxn>
              <a:cxn ang="0">
                <a:pos x="620" y="15"/>
              </a:cxn>
              <a:cxn ang="0">
                <a:pos x="635" y="20"/>
              </a:cxn>
              <a:cxn ang="0">
                <a:pos x="650" y="30"/>
              </a:cxn>
              <a:cxn ang="0">
                <a:pos x="665" y="35"/>
              </a:cxn>
              <a:cxn ang="0">
                <a:pos x="675" y="50"/>
              </a:cxn>
              <a:cxn ang="0">
                <a:pos x="680" y="65"/>
              </a:cxn>
              <a:cxn ang="0">
                <a:pos x="690" y="80"/>
              </a:cxn>
              <a:cxn ang="0">
                <a:pos x="690" y="95"/>
              </a:cxn>
              <a:cxn ang="0">
                <a:pos x="690" y="110"/>
              </a:cxn>
              <a:cxn ang="0">
                <a:pos x="695" y="125"/>
              </a:cxn>
              <a:cxn ang="0">
                <a:pos x="695" y="140"/>
              </a:cxn>
              <a:cxn ang="0">
                <a:pos x="695" y="155"/>
              </a:cxn>
              <a:cxn ang="0">
                <a:pos x="695" y="170"/>
              </a:cxn>
              <a:cxn ang="0">
                <a:pos x="695" y="585"/>
              </a:cxn>
              <a:cxn ang="0">
                <a:pos x="650" y="740"/>
              </a:cxn>
              <a:cxn ang="0">
                <a:pos x="585" y="590"/>
              </a:cxn>
              <a:cxn ang="0">
                <a:pos x="585" y="215"/>
              </a:cxn>
              <a:cxn ang="0">
                <a:pos x="585" y="200"/>
              </a:cxn>
              <a:cxn ang="0">
                <a:pos x="575" y="185"/>
              </a:cxn>
              <a:cxn ang="0">
                <a:pos x="575" y="170"/>
              </a:cxn>
              <a:cxn ang="0">
                <a:pos x="570" y="155"/>
              </a:cxn>
              <a:cxn ang="0">
                <a:pos x="560" y="140"/>
              </a:cxn>
              <a:cxn ang="0">
                <a:pos x="555" y="125"/>
              </a:cxn>
              <a:cxn ang="0">
                <a:pos x="540" y="125"/>
              </a:cxn>
              <a:cxn ang="0">
                <a:pos x="525" y="125"/>
              </a:cxn>
              <a:cxn ang="0">
                <a:pos x="5" y="125"/>
              </a:cxn>
              <a:cxn ang="0">
                <a:pos x="0" y="0"/>
              </a:cxn>
            </a:cxnLst>
            <a:rect l="0" t="0" r="r" b="b"/>
            <a:pathLst>
              <a:path w="696" h="741">
                <a:moveTo>
                  <a:pt x="0" y="0"/>
                </a:moveTo>
                <a:lnTo>
                  <a:pt x="560" y="0"/>
                </a:lnTo>
                <a:lnTo>
                  <a:pt x="575" y="0"/>
                </a:lnTo>
                <a:lnTo>
                  <a:pt x="590" y="0"/>
                </a:lnTo>
                <a:lnTo>
                  <a:pt x="605" y="5"/>
                </a:lnTo>
                <a:lnTo>
                  <a:pt x="620" y="15"/>
                </a:lnTo>
                <a:lnTo>
                  <a:pt x="635" y="20"/>
                </a:lnTo>
                <a:lnTo>
                  <a:pt x="650" y="30"/>
                </a:lnTo>
                <a:lnTo>
                  <a:pt x="665" y="35"/>
                </a:lnTo>
                <a:lnTo>
                  <a:pt x="675" y="50"/>
                </a:lnTo>
                <a:lnTo>
                  <a:pt x="680" y="65"/>
                </a:lnTo>
                <a:lnTo>
                  <a:pt x="690" y="80"/>
                </a:lnTo>
                <a:lnTo>
                  <a:pt x="690" y="95"/>
                </a:lnTo>
                <a:lnTo>
                  <a:pt x="690" y="110"/>
                </a:lnTo>
                <a:lnTo>
                  <a:pt x="695" y="125"/>
                </a:lnTo>
                <a:lnTo>
                  <a:pt x="695" y="140"/>
                </a:lnTo>
                <a:lnTo>
                  <a:pt x="695" y="155"/>
                </a:lnTo>
                <a:lnTo>
                  <a:pt x="695" y="170"/>
                </a:lnTo>
                <a:lnTo>
                  <a:pt x="695" y="585"/>
                </a:lnTo>
                <a:lnTo>
                  <a:pt x="650" y="740"/>
                </a:lnTo>
                <a:lnTo>
                  <a:pt x="585" y="590"/>
                </a:lnTo>
                <a:lnTo>
                  <a:pt x="585" y="215"/>
                </a:lnTo>
                <a:lnTo>
                  <a:pt x="585" y="200"/>
                </a:lnTo>
                <a:lnTo>
                  <a:pt x="575" y="185"/>
                </a:lnTo>
                <a:lnTo>
                  <a:pt x="575" y="170"/>
                </a:lnTo>
                <a:lnTo>
                  <a:pt x="570" y="155"/>
                </a:lnTo>
                <a:lnTo>
                  <a:pt x="560" y="140"/>
                </a:lnTo>
                <a:lnTo>
                  <a:pt x="555" y="125"/>
                </a:lnTo>
                <a:lnTo>
                  <a:pt x="540" y="125"/>
                </a:lnTo>
                <a:lnTo>
                  <a:pt x="525" y="125"/>
                </a:lnTo>
                <a:lnTo>
                  <a:pt x="5" y="125"/>
                </a:lnTo>
                <a:lnTo>
                  <a:pt x="0" y="0"/>
                </a:lnTo>
              </a:path>
            </a:pathLst>
          </a:custGeom>
          <a:gradFill rotWithShape="0">
            <a:gsLst>
              <a:gs pos="0">
                <a:srgbClr val="FF9900"/>
              </a:gs>
              <a:gs pos="100000">
                <a:schemeClr val="bg1"/>
              </a:gs>
            </a:gsLst>
            <a:lin ang="0" scaled="1"/>
          </a:gradFill>
          <a:ln w="12700" cap="rnd" cmpd="sng">
            <a:solidFill>
              <a:srgbClr val="FF9900"/>
            </a:solidFill>
            <a:prstDash val="solid"/>
            <a:round/>
            <a:headEnd/>
            <a:tailEnd/>
          </a:ln>
          <a:effectLst/>
        </p:spPr>
        <p:txBody>
          <a:bodyPr/>
          <a:lstStyle/>
          <a:p>
            <a:endParaRPr lang="fr-FR"/>
          </a:p>
        </p:txBody>
      </p:sp>
      <p:sp>
        <p:nvSpPr>
          <p:cNvPr id="18467" name="Rectangle 35"/>
          <p:cNvSpPr>
            <a:spLocks noChangeArrowheads="1"/>
          </p:cNvSpPr>
          <p:nvPr/>
        </p:nvSpPr>
        <p:spPr bwMode="auto">
          <a:xfrm>
            <a:off x="5838092" y="1470026"/>
            <a:ext cx="1600200" cy="2773363"/>
          </a:xfrm>
          <a:prstGeom prst="rect">
            <a:avLst/>
          </a:prstGeom>
          <a:solidFill>
            <a:schemeClr val="bg1"/>
          </a:solidFill>
          <a:ln w="12700">
            <a:solidFill>
              <a:schemeClr val="tx1"/>
            </a:solidFill>
            <a:miter lim="800000"/>
            <a:headEnd/>
            <a:tailEnd/>
          </a:ln>
          <a:effectLst/>
        </p:spPr>
        <p:txBody>
          <a:bodyPr wrap="none" anchor="ctr"/>
          <a:lstStyle/>
          <a:p>
            <a:endParaRPr lang="fr-FR"/>
          </a:p>
        </p:txBody>
      </p:sp>
      <p:sp>
        <p:nvSpPr>
          <p:cNvPr id="18468" name="Rectangle 36"/>
          <p:cNvSpPr>
            <a:spLocks noChangeArrowheads="1"/>
          </p:cNvSpPr>
          <p:nvPr/>
        </p:nvSpPr>
        <p:spPr bwMode="auto">
          <a:xfrm>
            <a:off x="4706816" y="2590801"/>
            <a:ext cx="1269578" cy="523862"/>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400" b="1">
                <a:latin typeface="Arial" pitchFamily="34" charset="0"/>
              </a:rPr>
              <a:t>Combustible</a:t>
            </a:r>
          </a:p>
          <a:p>
            <a:pPr algn="ctr" defTabSz="762000" eaLnBrk="0" hangingPunct="0"/>
            <a:r>
              <a:rPr lang="fr-FR" sz="1400" b="1">
                <a:latin typeface="Arial" pitchFamily="34" charset="0"/>
              </a:rPr>
              <a:t>100</a:t>
            </a:r>
          </a:p>
        </p:txBody>
      </p:sp>
      <p:sp>
        <p:nvSpPr>
          <p:cNvPr id="18469" name="Rectangle 37"/>
          <p:cNvSpPr>
            <a:spLocks noChangeArrowheads="1"/>
          </p:cNvSpPr>
          <p:nvPr/>
        </p:nvSpPr>
        <p:spPr bwMode="auto">
          <a:xfrm>
            <a:off x="5950928" y="1997075"/>
            <a:ext cx="1519647" cy="923972"/>
          </a:xfrm>
          <a:prstGeom prst="rect">
            <a:avLst/>
          </a:prstGeom>
          <a:noFill/>
          <a:ln w="9525">
            <a:noFill/>
            <a:miter lim="800000"/>
            <a:headEnd/>
            <a:tailEnd/>
          </a:ln>
          <a:effectLst/>
        </p:spPr>
        <p:txBody>
          <a:bodyPr wrap="none" lIns="92075" tIns="46038" rIns="92075" bIns="46038">
            <a:spAutoFit/>
          </a:bodyPr>
          <a:lstStyle/>
          <a:p>
            <a:pPr algn="ctr" defTabSz="762000" eaLnBrk="0" hangingPunct="0"/>
            <a:r>
              <a:rPr lang="fr-FR" sz="1800">
                <a:latin typeface="Arial" pitchFamily="34" charset="0"/>
              </a:rPr>
              <a:t>Système</a:t>
            </a:r>
          </a:p>
          <a:p>
            <a:pPr algn="ctr" defTabSz="762000" eaLnBrk="0" hangingPunct="0"/>
            <a:r>
              <a:rPr lang="fr-FR" sz="1800">
                <a:latin typeface="Arial" pitchFamily="34" charset="0"/>
              </a:rPr>
              <a:t>de</a:t>
            </a:r>
          </a:p>
          <a:p>
            <a:pPr algn="ctr" defTabSz="762000" eaLnBrk="0" hangingPunct="0"/>
            <a:r>
              <a:rPr lang="fr-FR" sz="1800">
                <a:latin typeface="Arial" pitchFamily="34" charset="0"/>
              </a:rPr>
              <a:t>cogénération</a:t>
            </a:r>
          </a:p>
        </p:txBody>
      </p:sp>
      <p:sp>
        <p:nvSpPr>
          <p:cNvPr id="18470" name="Rectangle 38"/>
          <p:cNvSpPr>
            <a:spLocks noChangeArrowheads="1"/>
          </p:cNvSpPr>
          <p:nvPr/>
        </p:nvSpPr>
        <p:spPr bwMode="auto">
          <a:xfrm>
            <a:off x="6128238" y="2990851"/>
            <a:ext cx="1014701" cy="400752"/>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2000" b="1"/>
              <a:t>n = 85%</a:t>
            </a:r>
          </a:p>
        </p:txBody>
      </p:sp>
      <p:sp>
        <p:nvSpPr>
          <p:cNvPr id="18471" name="Rectangle 39"/>
          <p:cNvSpPr>
            <a:spLocks noChangeArrowheads="1"/>
          </p:cNvSpPr>
          <p:nvPr/>
        </p:nvSpPr>
        <p:spPr bwMode="auto">
          <a:xfrm>
            <a:off x="7526215" y="1981200"/>
            <a:ext cx="1168590"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Electricité</a:t>
            </a:r>
          </a:p>
        </p:txBody>
      </p:sp>
      <p:sp>
        <p:nvSpPr>
          <p:cNvPr id="18472" name="Rectangle 40"/>
          <p:cNvSpPr>
            <a:spLocks noChangeArrowheads="1"/>
          </p:cNvSpPr>
          <p:nvPr/>
        </p:nvSpPr>
        <p:spPr bwMode="auto">
          <a:xfrm>
            <a:off x="7526215" y="2971800"/>
            <a:ext cx="948978"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Chaleur</a:t>
            </a:r>
          </a:p>
        </p:txBody>
      </p:sp>
      <p:sp>
        <p:nvSpPr>
          <p:cNvPr id="18473" name="Rectangle 41"/>
          <p:cNvSpPr>
            <a:spLocks noChangeArrowheads="1"/>
          </p:cNvSpPr>
          <p:nvPr/>
        </p:nvSpPr>
        <p:spPr bwMode="auto">
          <a:xfrm>
            <a:off x="7373816" y="3694113"/>
            <a:ext cx="812723" cy="339196"/>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600" b="1">
                <a:latin typeface="Arial" pitchFamily="34" charset="0"/>
              </a:rPr>
              <a:t>Pertes</a:t>
            </a:r>
          </a:p>
        </p:txBody>
      </p:sp>
      <p:sp>
        <p:nvSpPr>
          <p:cNvPr id="18474" name="Rectangle 42"/>
          <p:cNvSpPr>
            <a:spLocks noChangeArrowheads="1"/>
          </p:cNvSpPr>
          <p:nvPr/>
        </p:nvSpPr>
        <p:spPr bwMode="auto">
          <a:xfrm>
            <a:off x="8510954" y="1981201"/>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35</a:t>
            </a:r>
          </a:p>
        </p:txBody>
      </p:sp>
      <p:sp>
        <p:nvSpPr>
          <p:cNvPr id="18475" name="Rectangle 43"/>
          <p:cNvSpPr>
            <a:spLocks noChangeArrowheads="1"/>
          </p:cNvSpPr>
          <p:nvPr/>
        </p:nvSpPr>
        <p:spPr bwMode="auto">
          <a:xfrm>
            <a:off x="8440615" y="2971801"/>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50</a:t>
            </a:r>
          </a:p>
        </p:txBody>
      </p:sp>
      <p:sp>
        <p:nvSpPr>
          <p:cNvPr id="18476" name="Rectangle 44"/>
          <p:cNvSpPr>
            <a:spLocks noChangeArrowheads="1"/>
          </p:cNvSpPr>
          <p:nvPr/>
        </p:nvSpPr>
        <p:spPr bwMode="auto">
          <a:xfrm>
            <a:off x="7813431" y="4886326"/>
            <a:ext cx="442429"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sz="1800" b="1">
                <a:latin typeface="Arial" pitchFamily="34" charset="0"/>
              </a:rPr>
              <a:t>15</a:t>
            </a:r>
          </a:p>
        </p:txBody>
      </p:sp>
      <p:sp>
        <p:nvSpPr>
          <p:cNvPr id="18477" name="Rectangle 45"/>
          <p:cNvSpPr>
            <a:spLocks noChangeArrowheads="1"/>
          </p:cNvSpPr>
          <p:nvPr/>
        </p:nvSpPr>
        <p:spPr bwMode="auto">
          <a:xfrm>
            <a:off x="4642339" y="5867400"/>
            <a:ext cx="2378856" cy="369974"/>
          </a:xfrm>
          <a:prstGeom prst="rect">
            <a:avLst/>
          </a:prstGeom>
          <a:noFill/>
          <a:ln w="9525">
            <a:noFill/>
            <a:miter lim="800000"/>
            <a:headEnd/>
            <a:tailEnd/>
          </a:ln>
          <a:effectLst/>
        </p:spPr>
        <p:txBody>
          <a:bodyPr wrap="none" lIns="92075" tIns="46038" rIns="92075" bIns="46038">
            <a:spAutoFit/>
          </a:bodyPr>
          <a:lstStyle/>
          <a:p>
            <a:pPr defTabSz="762000" eaLnBrk="0" hangingPunct="0"/>
            <a:r>
              <a:rPr lang="fr-FR" b="1">
                <a:latin typeface="Arial" pitchFamily="34" charset="0"/>
              </a:rPr>
              <a:t>Filière cogénération</a:t>
            </a:r>
          </a:p>
        </p:txBody>
      </p:sp>
      <p:sp>
        <p:nvSpPr>
          <p:cNvPr id="18479" name="Rectangle 47"/>
          <p:cNvSpPr>
            <a:spLocks noChangeArrowheads="1"/>
          </p:cNvSpPr>
          <p:nvPr/>
        </p:nvSpPr>
        <p:spPr bwMode="auto">
          <a:xfrm>
            <a:off x="211015" y="152400"/>
            <a:ext cx="8862646" cy="585418"/>
          </a:xfrm>
          <a:prstGeom prst="rect">
            <a:avLst/>
          </a:prstGeom>
          <a:noFill/>
          <a:ln w="9525">
            <a:noFill/>
            <a:miter lim="800000"/>
            <a:headEnd/>
            <a:tailEnd/>
          </a:ln>
          <a:effectLst/>
        </p:spPr>
        <p:txBody>
          <a:bodyPr lIns="92075" tIns="46038" rIns="92075" bIns="46038">
            <a:spAutoFit/>
          </a:bodyPr>
          <a:lstStyle/>
          <a:p>
            <a:pPr algn="ctr" defTabSz="762000" eaLnBrk="0" hangingPunct="0"/>
            <a:r>
              <a:rPr lang="fr-FR" sz="3200" b="1" dirty="0" smtClean="0">
                <a:solidFill>
                  <a:srgbClr val="C00000"/>
                </a:solidFill>
              </a:rPr>
              <a:t>4- Cogénération</a:t>
            </a:r>
            <a:endParaRPr lang="fr-FR" sz="3200" b="1" dirty="0">
              <a:solidFill>
                <a:schemeClr val="accent2"/>
              </a:solidFill>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6908"/>
          </a:xfrm>
        </p:spPr>
        <p:txBody>
          <a:bodyPr>
            <a:normAutofit/>
          </a:bodyPr>
          <a:lstStyle/>
          <a:p>
            <a:r>
              <a:rPr lang="fr-CA" sz="4000" b="1" i="1" dirty="0" smtClean="0">
                <a:solidFill>
                  <a:srgbClr val="C00000"/>
                </a:solidFill>
              </a:rPr>
              <a:t>5- Alimentation </a:t>
            </a:r>
            <a:r>
              <a:rPr lang="fr-CA" sz="4000" b="1" i="1" dirty="0" smtClean="0">
                <a:solidFill>
                  <a:srgbClr val="C00000"/>
                </a:solidFill>
              </a:rPr>
              <a:t>électrique</a:t>
            </a:r>
            <a:endParaRPr lang="fr-FR" sz="4000" dirty="0">
              <a:solidFill>
                <a:srgbClr val="C00000"/>
              </a:solidFill>
            </a:endParaRPr>
          </a:p>
        </p:txBody>
      </p:sp>
      <p:sp>
        <p:nvSpPr>
          <p:cNvPr id="3" name="Espace réservé du contenu 2"/>
          <p:cNvSpPr>
            <a:spLocks noGrp="1"/>
          </p:cNvSpPr>
          <p:nvPr>
            <p:ph idx="1"/>
          </p:nvPr>
        </p:nvSpPr>
        <p:spPr/>
        <p:txBody>
          <a:bodyPr/>
          <a:lstStyle/>
          <a:p>
            <a:pPr lvl="0"/>
            <a:r>
              <a:rPr lang="fr-CA" b="1" i="1" u="sng" dirty="0" smtClean="0"/>
              <a:t>Correction du facteur de puissance</a:t>
            </a:r>
            <a:endParaRPr lang="fr-FR" dirty="0" smtClean="0"/>
          </a:p>
          <a:p>
            <a:pPr lvl="0"/>
            <a:r>
              <a:rPr lang="fr-CA" b="1" i="1" u="sng" dirty="0" smtClean="0"/>
              <a:t>Harmoniques</a:t>
            </a:r>
          </a:p>
          <a:p>
            <a:pPr lvl="0"/>
            <a:endParaRPr lang="fr-CA" b="1" i="1" u="sng" dirty="0" smtClean="0"/>
          </a:p>
          <a:p>
            <a:pPr lvl="0"/>
            <a:endParaRPr lang="fr-CA" b="1" i="1" u="sng" dirty="0" smtClean="0"/>
          </a:p>
          <a:p>
            <a:pPr lvl="0"/>
            <a:r>
              <a:rPr lang="fr-CA" b="1" i="1" u="sng" dirty="0" smtClean="0"/>
              <a:t>Optimisation </a:t>
            </a:r>
            <a:r>
              <a:rPr lang="fr-CA" b="1" i="1" u="sng" dirty="0" smtClean="0"/>
              <a:t>de l’approvisionnement</a:t>
            </a:r>
            <a:endParaRPr lang="fr-FR" dirty="0" smtClean="0"/>
          </a:p>
          <a:p>
            <a:endParaRPr lang="fr-FR" dirty="0"/>
          </a:p>
        </p:txBody>
      </p:sp>
      <p:sp>
        <p:nvSpPr>
          <p:cNvPr id="34817" name="Rectangle 1"/>
          <p:cNvSpPr>
            <a:spLocks noChangeArrowheads="1"/>
          </p:cNvSpPr>
          <p:nvPr/>
        </p:nvSpPr>
        <p:spPr bwMode="auto">
          <a:xfrm>
            <a:off x="714348" y="4714884"/>
            <a:ext cx="7929618" cy="923330"/>
          </a:xfrm>
          <a:prstGeom prst="rect">
            <a:avLst/>
          </a:prstGeom>
          <a:solidFill>
            <a:schemeClr val="accent6">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Prévoir de mettre en place tous les équipements grands consommateurs d’électricité à proximité immédiate des transformateurs d’alimentation.</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Vérifier le câblage sur tous les sites et le </a:t>
            </a:r>
            <a:r>
              <a:rPr kumimoji="0" lang="fr-FR"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surdimensionner</a:t>
            </a: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si nécessaire.</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ZoneTexte 5"/>
          <p:cNvSpPr txBox="1"/>
          <p:nvPr/>
        </p:nvSpPr>
        <p:spPr>
          <a:xfrm>
            <a:off x="714348" y="2786058"/>
            <a:ext cx="8001056" cy="1200329"/>
          </a:xfrm>
          <a:prstGeom prst="rect">
            <a:avLst/>
          </a:prstGeom>
          <a:solidFill>
            <a:schemeClr val="accent6">
              <a:lumMod val="60000"/>
              <a:lumOff val="40000"/>
            </a:schemeClr>
          </a:solidFill>
        </p:spPr>
        <p:txBody>
          <a:bodyPr wrap="square" rtlCol="0">
            <a:spAutoFit/>
          </a:bodyPr>
          <a:lstStyle/>
          <a:p>
            <a:r>
              <a:rPr lang="fr-FR" dirty="0" smtClean="0"/>
              <a:t>Les harmoniques peuvent entraîner :  un déclenchement intempestif des disjoncteurs,  un dysfonctionnement des systèmes d'alimentation, des problèmes de mesure,  des dysfonctionnements des ordinateurs et  des problèmes de surtension.</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4668839"/>
          </a:xfrm>
        </p:spPr>
        <p:txBody>
          <a:bodyPr/>
          <a:lstStyle/>
          <a:p>
            <a:pPr lvl="0"/>
            <a:r>
              <a:rPr lang="fr-CA" b="1" i="1" u="sng" dirty="0" smtClean="0"/>
              <a:t>Management de l’efficacité énergétique des transformateurs</a:t>
            </a:r>
            <a:endParaRPr lang="fr-FR" dirty="0" smtClean="0"/>
          </a:p>
          <a:p>
            <a:endParaRPr lang="fr-FR" dirty="0"/>
          </a:p>
        </p:txBody>
      </p:sp>
      <p:sp>
        <p:nvSpPr>
          <p:cNvPr id="4" name="Titre 1"/>
          <p:cNvSpPr>
            <a:spLocks noGrp="1"/>
          </p:cNvSpPr>
          <p:nvPr>
            <p:ph type="title"/>
          </p:nvPr>
        </p:nvSpPr>
        <p:spPr>
          <a:xfrm>
            <a:off x="457200" y="274638"/>
            <a:ext cx="8229600" cy="582594"/>
          </a:xfrm>
        </p:spPr>
        <p:txBody>
          <a:bodyPr>
            <a:normAutofit fontScale="90000"/>
          </a:bodyPr>
          <a:lstStyle/>
          <a:p>
            <a:r>
              <a:rPr lang="fr-CA" sz="4000" b="1" i="1" dirty="0" smtClean="0">
                <a:solidFill>
                  <a:srgbClr val="C00000"/>
                </a:solidFill>
              </a:rPr>
              <a:t>5- Alimentation </a:t>
            </a:r>
            <a:r>
              <a:rPr lang="fr-CA" sz="4000" b="1" i="1" dirty="0" smtClean="0">
                <a:solidFill>
                  <a:srgbClr val="C00000"/>
                </a:solidFill>
              </a:rPr>
              <a:t>électrique</a:t>
            </a:r>
            <a:endParaRPr lang="fr-FR" sz="4000" dirty="0">
              <a:solidFill>
                <a:srgbClr val="C00000"/>
              </a:solidFill>
            </a:endParaRPr>
          </a:p>
        </p:txBody>
      </p:sp>
      <p:pic>
        <p:nvPicPr>
          <p:cNvPr id="5" name="Image 4" descr="https://upload.wikimedia.org/wikipedia/commons/thumb/8/80/Drehstromtransformater_im_Schnitt_Hochspannung.jpg/220px-Drehstromtransformater_im_Schnitt_Hochspannung.jpg"/>
          <p:cNvPicPr/>
          <p:nvPr/>
        </p:nvPicPr>
        <p:blipFill>
          <a:blip r:embed="rId2"/>
          <a:srcRect/>
          <a:stretch>
            <a:fillRect/>
          </a:stretch>
        </p:blipFill>
        <p:spPr bwMode="auto">
          <a:xfrm>
            <a:off x="1714480" y="1928802"/>
            <a:ext cx="1535771" cy="2623261"/>
          </a:xfrm>
          <a:prstGeom prst="rect">
            <a:avLst/>
          </a:prstGeom>
          <a:noFill/>
          <a:ln w="9525">
            <a:noFill/>
            <a:miter lim="800000"/>
            <a:headEnd/>
            <a:tailEnd/>
          </a:ln>
        </p:spPr>
      </p:pic>
      <p:pic>
        <p:nvPicPr>
          <p:cNvPr id="6" name="Image 5" descr="https://upload.wikimedia.org/wikipedia/commons/thumb/c/c9/Transformateur_monophas%C3%A9.svg/330px-Transformateur_monophas%C3%A9.svg.png"/>
          <p:cNvPicPr/>
          <p:nvPr/>
        </p:nvPicPr>
        <p:blipFill>
          <a:blip r:embed="rId3"/>
          <a:srcRect/>
          <a:stretch>
            <a:fillRect/>
          </a:stretch>
        </p:blipFill>
        <p:spPr bwMode="auto">
          <a:xfrm>
            <a:off x="4643438" y="2357430"/>
            <a:ext cx="3140710" cy="2226310"/>
          </a:xfrm>
          <a:prstGeom prst="rect">
            <a:avLst/>
          </a:prstGeom>
          <a:noFill/>
          <a:ln w="9525">
            <a:noFill/>
            <a:miter lim="800000"/>
            <a:headEnd/>
            <a:tailEnd/>
          </a:ln>
        </p:spPr>
      </p:pic>
      <p:sp>
        <p:nvSpPr>
          <p:cNvPr id="7" name="ZoneTexte 6"/>
          <p:cNvSpPr txBox="1"/>
          <p:nvPr/>
        </p:nvSpPr>
        <p:spPr>
          <a:xfrm>
            <a:off x="1142976" y="4643446"/>
            <a:ext cx="7358114" cy="923330"/>
          </a:xfrm>
          <a:prstGeom prst="rect">
            <a:avLst/>
          </a:prstGeom>
          <a:solidFill>
            <a:schemeClr val="accent6">
              <a:lumMod val="60000"/>
              <a:lumOff val="40000"/>
            </a:schemeClr>
          </a:solidFill>
        </p:spPr>
        <p:txBody>
          <a:bodyPr wrap="square" rtlCol="0">
            <a:spAutoFit/>
          </a:bodyPr>
          <a:lstStyle/>
          <a:p>
            <a:r>
              <a:rPr lang="fr-FR" dirty="0" smtClean="0"/>
              <a:t>Les pertes sont classées en deux types principaux : </a:t>
            </a:r>
          </a:p>
          <a:p>
            <a:pPr lvl="0"/>
            <a:r>
              <a:rPr lang="fr-FR" dirty="0" smtClean="0"/>
              <a:t>-  les </a:t>
            </a:r>
            <a:r>
              <a:rPr lang="fr-FR" dirty="0" smtClean="0"/>
              <a:t>pertes dans les composants de </a:t>
            </a:r>
            <a:r>
              <a:rPr lang="fr-FR" dirty="0" smtClean="0"/>
              <a:t>fer: </a:t>
            </a:r>
            <a:r>
              <a:rPr lang="fr-FR" dirty="0" smtClean="0"/>
              <a:t>0,2 à 0,5 % de la puissance nominale </a:t>
            </a:r>
          </a:p>
          <a:p>
            <a:pPr lvl="0"/>
            <a:r>
              <a:rPr lang="fr-FR" dirty="0" smtClean="0"/>
              <a:t>-  les </a:t>
            </a:r>
            <a:r>
              <a:rPr lang="fr-FR" dirty="0" smtClean="0"/>
              <a:t>pertes dans les composants </a:t>
            </a:r>
            <a:r>
              <a:rPr lang="fr-FR" dirty="0" smtClean="0"/>
              <a:t>cuivre: </a:t>
            </a:r>
            <a:r>
              <a:rPr lang="fr-FR" dirty="0" smtClean="0"/>
              <a:t>1 à 3 % de la puissance nominale </a:t>
            </a:r>
            <a:endParaRPr lang="fr-FR" dirty="0"/>
          </a:p>
        </p:txBody>
      </p:sp>
      <p:sp>
        <p:nvSpPr>
          <p:cNvPr id="8" name="ZoneTexte 7"/>
          <p:cNvSpPr txBox="1"/>
          <p:nvPr/>
        </p:nvSpPr>
        <p:spPr>
          <a:xfrm>
            <a:off x="928662" y="5657671"/>
            <a:ext cx="7786742" cy="1200329"/>
          </a:xfrm>
          <a:prstGeom prst="rect">
            <a:avLst/>
          </a:prstGeom>
          <a:solidFill>
            <a:schemeClr val="accent6">
              <a:lumMod val="60000"/>
              <a:lumOff val="40000"/>
            </a:schemeClr>
          </a:solidFill>
        </p:spPr>
        <p:txBody>
          <a:bodyPr wrap="square" rtlCol="0">
            <a:spAutoFit/>
          </a:bodyPr>
          <a:lstStyle/>
          <a:p>
            <a:pPr lvl="0"/>
            <a:r>
              <a:rPr lang="fr-FR" b="1" dirty="0" smtClean="0"/>
              <a:t>Si la charge est supérieure à 75 %,</a:t>
            </a:r>
            <a:r>
              <a:rPr lang="fr-FR" dirty="0" smtClean="0"/>
              <a:t> il faut reconsidérer la puissance du transformateur et envisager une augmentation de sa puissance;</a:t>
            </a:r>
          </a:p>
          <a:p>
            <a:pPr lvl="0"/>
            <a:r>
              <a:rPr lang="fr-FR" b="1" dirty="0" smtClean="0"/>
              <a:t>A l’inverse, si la charge est inférieure à 40 %, </a:t>
            </a:r>
            <a:r>
              <a:rPr lang="fr-FR" dirty="0" smtClean="0"/>
              <a:t>il faut reconsidérer la puissance du transformateur et envisager une réduction de sa puissance.</a:t>
            </a: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68346"/>
          </a:xfrm>
        </p:spPr>
        <p:txBody>
          <a:bodyPr>
            <a:noAutofit/>
          </a:bodyPr>
          <a:lstStyle/>
          <a:p>
            <a:r>
              <a:rPr lang="fr-FR" sz="3600" b="1" dirty="0" smtClean="0">
                <a:solidFill>
                  <a:srgbClr val="C00000"/>
                </a:solidFill>
              </a:rPr>
              <a:t>6- Sous-systèmes </a:t>
            </a:r>
            <a:r>
              <a:rPr lang="fr-FR" sz="3600" b="1" dirty="0" smtClean="0">
                <a:solidFill>
                  <a:srgbClr val="C00000"/>
                </a:solidFill>
              </a:rPr>
              <a:t>entraînés par moteur électrique</a:t>
            </a:r>
            <a:endParaRPr lang="fr-FR" sz="3600" b="1" dirty="0">
              <a:solidFill>
                <a:srgbClr val="C00000"/>
              </a:solidFill>
            </a:endParaRPr>
          </a:p>
        </p:txBody>
      </p:sp>
      <p:sp>
        <p:nvSpPr>
          <p:cNvPr id="3" name="Espace réservé du contenu 2"/>
          <p:cNvSpPr>
            <a:spLocks noGrp="1"/>
          </p:cNvSpPr>
          <p:nvPr>
            <p:ph idx="1"/>
          </p:nvPr>
        </p:nvSpPr>
        <p:spPr>
          <a:xfrm>
            <a:off x="571472" y="1357298"/>
            <a:ext cx="8229600" cy="4625989"/>
          </a:xfrm>
        </p:spPr>
        <p:txBody>
          <a:bodyPr/>
          <a:lstStyle/>
          <a:p>
            <a:pPr lvl="0"/>
            <a:r>
              <a:rPr lang="fr-CA" b="1" i="1" u="sng" dirty="0" smtClean="0"/>
              <a:t>Moteurs à haut rendement </a:t>
            </a:r>
            <a:endParaRPr lang="fr-CA" b="1" i="1" u="sng" dirty="0" smtClean="0"/>
          </a:p>
          <a:p>
            <a:pPr lvl="0"/>
            <a:endParaRPr lang="fr-CA" b="1" i="1" u="sng" dirty="0" smtClean="0"/>
          </a:p>
          <a:p>
            <a:pPr lvl="0"/>
            <a:endParaRPr lang="fr-CA" b="1" i="1" u="sng" dirty="0" smtClean="0"/>
          </a:p>
          <a:p>
            <a:r>
              <a:rPr lang="fr-CA" b="1" i="1" u="sng" dirty="0" smtClean="0"/>
              <a:t>Dimensionnement correct </a:t>
            </a:r>
            <a:endParaRPr lang="fr-FR" dirty="0" smtClean="0"/>
          </a:p>
          <a:p>
            <a:pPr lvl="0"/>
            <a:endParaRPr lang="fr-FR" dirty="0" smtClean="0"/>
          </a:p>
          <a:p>
            <a:endParaRPr lang="fr-FR" dirty="0"/>
          </a:p>
        </p:txBody>
      </p:sp>
      <p:sp>
        <p:nvSpPr>
          <p:cNvPr id="4" name="ZoneTexte 3"/>
          <p:cNvSpPr txBox="1"/>
          <p:nvPr/>
        </p:nvSpPr>
        <p:spPr>
          <a:xfrm>
            <a:off x="500034" y="2000240"/>
            <a:ext cx="5214974" cy="1200329"/>
          </a:xfrm>
          <a:prstGeom prst="rect">
            <a:avLst/>
          </a:prstGeom>
          <a:solidFill>
            <a:schemeClr val="accent6">
              <a:lumMod val="60000"/>
              <a:lumOff val="40000"/>
            </a:schemeClr>
          </a:solidFill>
        </p:spPr>
        <p:txBody>
          <a:bodyPr wrap="square" rtlCol="0">
            <a:spAutoFit/>
          </a:bodyPr>
          <a:lstStyle/>
          <a:p>
            <a:r>
              <a:rPr lang="fr-FR" dirty="0" smtClean="0"/>
              <a:t>Les moteurs sont classés selon leur rendement:</a:t>
            </a:r>
          </a:p>
          <a:p>
            <a:pPr lvl="0"/>
            <a:r>
              <a:rPr lang="fr-FR" dirty="0" smtClean="0"/>
              <a:t>IE1 : Rendement standard</a:t>
            </a:r>
          </a:p>
          <a:p>
            <a:pPr lvl="0"/>
            <a:r>
              <a:rPr lang="fr-FR" dirty="0" smtClean="0"/>
              <a:t>IE2 : Rendement haut niveau</a:t>
            </a:r>
          </a:p>
          <a:p>
            <a:pPr lvl="0"/>
            <a:r>
              <a:rPr lang="fr-FR" dirty="0" smtClean="0"/>
              <a:t>IE3 : Rendement premium</a:t>
            </a:r>
            <a:endParaRPr lang="fr-FR" dirty="0"/>
          </a:p>
        </p:txBody>
      </p:sp>
      <p:pic>
        <p:nvPicPr>
          <p:cNvPr id="5" name="Image 4" descr="http://www.efficacite-electrique.fr/wp-content/uploads/2011/05/Moteur-efficace-300x211.jpg"/>
          <p:cNvPicPr/>
          <p:nvPr/>
        </p:nvPicPr>
        <p:blipFill>
          <a:blip r:embed="rId2"/>
          <a:srcRect/>
          <a:stretch>
            <a:fillRect/>
          </a:stretch>
        </p:blipFill>
        <p:spPr bwMode="auto">
          <a:xfrm>
            <a:off x="6143636" y="1928802"/>
            <a:ext cx="2070293" cy="1459108"/>
          </a:xfrm>
          <a:prstGeom prst="rect">
            <a:avLst/>
          </a:prstGeom>
          <a:noFill/>
          <a:ln w="9525">
            <a:noFill/>
            <a:miter lim="800000"/>
            <a:headEnd/>
            <a:tailEnd/>
          </a:ln>
        </p:spPr>
      </p:pic>
      <p:sp>
        <p:nvSpPr>
          <p:cNvPr id="37889" name="Rectangle 1"/>
          <p:cNvSpPr>
            <a:spLocks noChangeArrowheads="1"/>
          </p:cNvSpPr>
          <p:nvPr/>
        </p:nvSpPr>
        <p:spPr bwMode="auto">
          <a:xfrm>
            <a:off x="214282" y="3929066"/>
            <a:ext cx="8501122" cy="2031325"/>
          </a:xfrm>
          <a:prstGeom prst="rect">
            <a:avLst/>
          </a:prstGeom>
          <a:solidFill>
            <a:schemeClr val="accent6">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fr-FR" b="1" i="0" u="none" strike="noStrike" cap="none" normalizeH="0" baseline="0" dirty="0" smtClean="0">
                <a:ln>
                  <a:noFill/>
                </a:ln>
                <a:solidFill>
                  <a:schemeClr val="tx1"/>
                </a:solidFill>
                <a:effectLst/>
                <a:latin typeface="Calibri" pitchFamily="34" charset="0"/>
                <a:ea typeface="Calibri" pitchFamily="34" charset="0"/>
                <a:cs typeface="Arial" pitchFamily="34" charset="0"/>
              </a:rPr>
              <a:t>Moteurs largement surdimensionnés et sous-chargés</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 les remplacer dès la première occasion telle qu'un arrêt d'installation programmé, par des modèles de rendement plus élevé, qui seront correctement dimensionnés.</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lang="fr-FR" b="1" dirty="0" smtClean="0"/>
              <a:t>Moteurs</a:t>
            </a:r>
            <a:r>
              <a:rPr kumimoji="0" lang="fr-FR"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moyennement surdimensionnés et sous-chargés </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les remplacer à la prochaine panne par des modèles de rendement plus élevé et correctement dimensionnés.</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b="1" i="0" u="none" strike="noStrike" cap="none" normalizeH="0" baseline="0" dirty="0" smtClean="0">
                <a:ln>
                  <a:noFill/>
                </a:ln>
                <a:solidFill>
                  <a:schemeClr val="tx1"/>
                </a:solidFill>
                <a:effectLst/>
                <a:latin typeface="Calibri" pitchFamily="34" charset="0"/>
                <a:ea typeface="Calibri" pitchFamily="34" charset="0"/>
                <a:cs typeface="Arial" pitchFamily="34" charset="0"/>
              </a:rPr>
              <a:t>Moteurs correctement dimensionnés mais d'un rendement standard </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les remplacer à la prochaine panne par des modèles à haut rendement.</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CA" b="1" i="1" u="sng" dirty="0" smtClean="0"/>
              <a:t>Variateurs de vitesse </a:t>
            </a:r>
            <a:endParaRPr lang="fr-FR" dirty="0" smtClean="0"/>
          </a:p>
          <a:p>
            <a:endParaRPr lang="fr-FR" dirty="0"/>
          </a:p>
        </p:txBody>
      </p:sp>
      <p:sp>
        <p:nvSpPr>
          <p:cNvPr id="4" name="Titre 1"/>
          <p:cNvSpPr>
            <a:spLocks noGrp="1"/>
          </p:cNvSpPr>
          <p:nvPr>
            <p:ph type="title"/>
          </p:nvPr>
        </p:nvSpPr>
        <p:spPr/>
        <p:txBody>
          <a:bodyPr>
            <a:noAutofit/>
          </a:bodyPr>
          <a:lstStyle/>
          <a:p>
            <a:r>
              <a:rPr lang="fr-FR" sz="3600" b="1" dirty="0" smtClean="0">
                <a:solidFill>
                  <a:srgbClr val="C00000"/>
                </a:solidFill>
              </a:rPr>
              <a:t>6- Sous-systèmes </a:t>
            </a:r>
            <a:r>
              <a:rPr lang="fr-FR" sz="3600" b="1" dirty="0" smtClean="0">
                <a:solidFill>
                  <a:srgbClr val="C00000"/>
                </a:solidFill>
              </a:rPr>
              <a:t>entraînés par moteur électrique</a:t>
            </a:r>
            <a:endParaRPr lang="fr-FR" sz="3600" b="1" dirty="0">
              <a:solidFill>
                <a:srgbClr val="C00000"/>
              </a:solidFill>
            </a:endParaRPr>
          </a:p>
        </p:txBody>
      </p:sp>
      <p:pic>
        <p:nvPicPr>
          <p:cNvPr id="5" name="Image 4" descr="https://www.centraline.com/uploads/tx_clbuildingexperts/paper/Energieersparnis-FU-Drehzahlregelung_fr.jpg"/>
          <p:cNvPicPr/>
          <p:nvPr/>
        </p:nvPicPr>
        <p:blipFill>
          <a:blip r:embed="rId2"/>
          <a:srcRect/>
          <a:stretch>
            <a:fillRect/>
          </a:stretch>
        </p:blipFill>
        <p:spPr bwMode="auto">
          <a:xfrm>
            <a:off x="1714480" y="2357430"/>
            <a:ext cx="5000660" cy="3643338"/>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rgbClr val="C00000"/>
                </a:solidFill>
              </a:rPr>
              <a:t>6- Sous-systèmes entraînés par moteur électrique</a:t>
            </a:r>
            <a:endParaRPr lang="fr-FR" dirty="0"/>
          </a:p>
        </p:txBody>
      </p:sp>
      <p:sp>
        <p:nvSpPr>
          <p:cNvPr id="3" name="Espace réservé du contenu 2"/>
          <p:cNvSpPr>
            <a:spLocks noGrp="1"/>
          </p:cNvSpPr>
          <p:nvPr>
            <p:ph idx="1"/>
          </p:nvPr>
        </p:nvSpPr>
        <p:spPr/>
        <p:txBody>
          <a:bodyPr/>
          <a:lstStyle/>
          <a:p>
            <a:pPr lvl="0"/>
            <a:r>
              <a:rPr lang="fr-CA" b="1" i="1" u="sng" dirty="0" smtClean="0"/>
              <a:t>Pertes dans les transmissions</a:t>
            </a:r>
            <a:endParaRPr lang="fr-FR" dirty="0" smtClean="0"/>
          </a:p>
          <a:p>
            <a:pPr lvl="1"/>
            <a:r>
              <a:rPr lang="fr-FR" dirty="0" smtClean="0"/>
              <a:t>Chaque fois que cela est possible, préférer des courroies synchrones aux courroies trapézoïdales. </a:t>
            </a:r>
            <a:endParaRPr lang="fr-FR" dirty="0"/>
          </a:p>
        </p:txBody>
      </p:sp>
      <p:pic>
        <p:nvPicPr>
          <p:cNvPr id="4" name="Image 3" descr="http://www.ficap.fr/joomla/images/stories/virtuemart/product/FICAP-COURROIES-synchrones-double-face-gd.jpg"/>
          <p:cNvPicPr/>
          <p:nvPr/>
        </p:nvPicPr>
        <p:blipFill>
          <a:blip r:embed="rId2"/>
          <a:srcRect/>
          <a:stretch>
            <a:fillRect/>
          </a:stretch>
        </p:blipFill>
        <p:spPr bwMode="auto">
          <a:xfrm>
            <a:off x="1714480" y="3429000"/>
            <a:ext cx="1431290" cy="1757045"/>
          </a:xfrm>
          <a:prstGeom prst="rect">
            <a:avLst/>
          </a:prstGeom>
          <a:noFill/>
          <a:ln w="9525">
            <a:noFill/>
            <a:miter lim="800000"/>
            <a:headEnd/>
            <a:tailEnd/>
          </a:ln>
        </p:spPr>
      </p:pic>
      <p:pic>
        <p:nvPicPr>
          <p:cNvPr id="5" name="Image 4" descr="Courroie Trapézoïdale Section Etroite Dentée"/>
          <p:cNvPicPr/>
          <p:nvPr/>
        </p:nvPicPr>
        <p:blipFill>
          <a:blip r:embed="rId3"/>
          <a:srcRect/>
          <a:stretch>
            <a:fillRect/>
          </a:stretch>
        </p:blipFill>
        <p:spPr bwMode="auto">
          <a:xfrm>
            <a:off x="4714876" y="3571876"/>
            <a:ext cx="2902226" cy="1328122"/>
          </a:xfrm>
          <a:prstGeom prst="rect">
            <a:avLst/>
          </a:prstGeom>
          <a:noFill/>
          <a:ln w="9525">
            <a:noFill/>
            <a:miter lim="800000"/>
            <a:headEnd/>
            <a:tailEnd/>
          </a:ln>
        </p:spPr>
      </p:pic>
      <p:sp>
        <p:nvSpPr>
          <p:cNvPr id="6" name="ZoneTexte 5"/>
          <p:cNvSpPr txBox="1"/>
          <p:nvPr/>
        </p:nvSpPr>
        <p:spPr>
          <a:xfrm>
            <a:off x="1071538" y="5357826"/>
            <a:ext cx="7000924" cy="646331"/>
          </a:xfrm>
          <a:prstGeom prst="rect">
            <a:avLst/>
          </a:prstGeom>
          <a:noFill/>
        </p:spPr>
        <p:txBody>
          <a:bodyPr wrap="square" rtlCol="0">
            <a:spAutoFit/>
          </a:bodyPr>
          <a:lstStyle/>
          <a:p>
            <a:r>
              <a:rPr lang="fr-FR" dirty="0" smtClean="0"/>
              <a:t>Courroie synchrone                                                  courroies trapézoïdales</a:t>
            </a:r>
          </a:p>
          <a:p>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rmAutofit fontScale="90000"/>
          </a:bodyPr>
          <a:lstStyle/>
          <a:p>
            <a:r>
              <a:rPr lang="fr-FR" b="1" dirty="0" smtClean="0">
                <a:solidFill>
                  <a:srgbClr val="C00000"/>
                </a:solidFill>
              </a:rPr>
              <a:t>7- </a:t>
            </a:r>
            <a:r>
              <a:rPr lang="fr-FR" b="1" dirty="0" smtClean="0">
                <a:solidFill>
                  <a:srgbClr val="C00000"/>
                </a:solidFill>
              </a:rPr>
              <a:t>Systèmes d’air comprimé </a:t>
            </a:r>
            <a:endParaRPr lang="fr-FR" b="1" dirty="0">
              <a:solidFill>
                <a:srgbClr val="C00000"/>
              </a:solidFill>
            </a:endParaRPr>
          </a:p>
        </p:txBody>
      </p:sp>
      <p:sp>
        <p:nvSpPr>
          <p:cNvPr id="3" name="Espace réservé du contenu 2"/>
          <p:cNvSpPr>
            <a:spLocks noGrp="1"/>
          </p:cNvSpPr>
          <p:nvPr>
            <p:ph idx="1"/>
          </p:nvPr>
        </p:nvSpPr>
        <p:spPr>
          <a:xfrm>
            <a:off x="500034" y="5286388"/>
            <a:ext cx="8229600" cy="1571612"/>
          </a:xfrm>
          <a:solidFill>
            <a:schemeClr val="accent6">
              <a:lumMod val="60000"/>
              <a:lumOff val="40000"/>
            </a:schemeClr>
          </a:solidFill>
        </p:spPr>
        <p:txBody>
          <a:bodyPr>
            <a:normAutofit fontScale="55000" lnSpcReduction="20000"/>
          </a:bodyPr>
          <a:lstStyle/>
          <a:p>
            <a:pPr>
              <a:buNone/>
            </a:pPr>
            <a:r>
              <a:rPr lang="fr-FR" dirty="0" smtClean="0"/>
              <a:t>       Le </a:t>
            </a:r>
            <a:r>
              <a:rPr lang="fr-FR" dirty="0" smtClean="0"/>
              <a:t>coût énergétique de l’air comprimé est exprimé en termes de consommation énergétique spécifique (SEC) en Wh/Nm3 . Pour une installation dimensionnée correctement et bien gérée, fonctionnant à un débit nominal et à une pression de 7 bars, il est possible de prendre comme référence ce qui suit : </a:t>
            </a:r>
          </a:p>
          <a:p>
            <a:pPr algn="ctr">
              <a:buNone/>
            </a:pPr>
            <a:r>
              <a:rPr lang="fr-FR" dirty="0" smtClean="0"/>
              <a:t> </a:t>
            </a:r>
          </a:p>
          <a:p>
            <a:pPr algn="ctr">
              <a:buNone/>
            </a:pPr>
            <a:r>
              <a:rPr lang="fr-FR" b="1" dirty="0" smtClean="0">
                <a:solidFill>
                  <a:srgbClr val="C00000"/>
                </a:solidFill>
              </a:rPr>
              <a:t>85 Wh/Nm</a:t>
            </a:r>
            <a:r>
              <a:rPr lang="fr-FR" b="1" baseline="30000" dirty="0" smtClean="0">
                <a:solidFill>
                  <a:srgbClr val="C00000"/>
                </a:solidFill>
              </a:rPr>
              <a:t>3</a:t>
            </a:r>
            <a:r>
              <a:rPr lang="fr-FR" b="1" dirty="0" smtClean="0">
                <a:solidFill>
                  <a:srgbClr val="C00000"/>
                </a:solidFill>
              </a:rPr>
              <a:t> &lt; SEC &lt; 130 Wh/Nm</a:t>
            </a:r>
            <a:r>
              <a:rPr lang="fr-FR" b="1" baseline="30000" dirty="0" smtClean="0">
                <a:solidFill>
                  <a:srgbClr val="C00000"/>
                </a:solidFill>
              </a:rPr>
              <a:t>3</a:t>
            </a:r>
            <a:endParaRPr lang="fr-FR" dirty="0" smtClean="0">
              <a:solidFill>
                <a:srgbClr val="C00000"/>
              </a:solidFill>
            </a:endParaRPr>
          </a:p>
          <a:p>
            <a:pPr algn="ctr"/>
            <a:endParaRPr lang="fr-FR" dirty="0"/>
          </a:p>
        </p:txBody>
      </p:sp>
      <p:pic>
        <p:nvPicPr>
          <p:cNvPr id="4" name="Image 3" descr="http://www.parkertransair.com/jahia/webdav/site/transair/shared/technical/Images/fresque_animee_EN.jpg"/>
          <p:cNvPicPr/>
          <p:nvPr/>
        </p:nvPicPr>
        <p:blipFill>
          <a:blip r:embed="rId2"/>
          <a:srcRect/>
          <a:stretch>
            <a:fillRect/>
          </a:stretch>
        </p:blipFill>
        <p:spPr bwMode="auto">
          <a:xfrm>
            <a:off x="1000100" y="1071546"/>
            <a:ext cx="7000924" cy="42148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6908"/>
          </a:xfrm>
        </p:spPr>
        <p:txBody>
          <a:bodyPr/>
          <a:lstStyle/>
          <a:p>
            <a:r>
              <a:rPr lang="fr-FR" b="1" dirty="0" smtClean="0">
                <a:solidFill>
                  <a:srgbClr val="C00000"/>
                </a:solidFill>
              </a:rPr>
              <a:t>1- Combustion</a:t>
            </a:r>
            <a:endParaRPr lang="fr-FR" b="1" dirty="0">
              <a:solidFill>
                <a:srgbClr val="C00000"/>
              </a:solidFill>
            </a:endParaRPr>
          </a:p>
        </p:txBody>
      </p:sp>
      <p:sp>
        <p:nvSpPr>
          <p:cNvPr id="3" name="Espace réservé du contenu 2"/>
          <p:cNvSpPr>
            <a:spLocks noGrp="1"/>
          </p:cNvSpPr>
          <p:nvPr>
            <p:ph idx="1"/>
          </p:nvPr>
        </p:nvSpPr>
        <p:spPr/>
        <p:txBody>
          <a:bodyPr/>
          <a:lstStyle/>
          <a:p>
            <a:r>
              <a:rPr lang="fr-FR" dirty="0" smtClean="0"/>
              <a:t>Les différents types de combustion</a:t>
            </a:r>
            <a:endParaRPr lang="fr-FR" dirty="0"/>
          </a:p>
        </p:txBody>
      </p:sp>
      <p:sp>
        <p:nvSpPr>
          <p:cNvPr id="4" name="Text Box 72"/>
          <p:cNvSpPr txBox="1">
            <a:spLocks noChangeArrowheads="1"/>
          </p:cNvSpPr>
          <p:nvPr/>
        </p:nvSpPr>
        <p:spPr bwMode="auto">
          <a:xfrm>
            <a:off x="214282" y="2500306"/>
            <a:ext cx="8715436" cy="2662267"/>
          </a:xfrm>
          <a:prstGeom prst="rect">
            <a:avLst/>
          </a:prstGeom>
          <a:noFill/>
          <a:ln w="9525">
            <a:noFill/>
            <a:miter lim="800000"/>
            <a:headEnd/>
            <a:tailEnd/>
          </a:ln>
          <a:effectLst/>
        </p:spPr>
        <p:txBody>
          <a:bodyPr wrap="square">
            <a:spAutoFit/>
          </a:bodyPr>
          <a:lstStyle/>
          <a:p>
            <a:pPr algn="l">
              <a:spcBef>
                <a:spcPct val="50000"/>
              </a:spcBef>
            </a:pPr>
            <a:r>
              <a:rPr lang="fr-FR" dirty="0"/>
              <a:t>Stœchiométrique :   </a:t>
            </a:r>
            <a:r>
              <a:rPr lang="fr-FR" sz="2000" dirty="0"/>
              <a:t>complète sans excès d’air</a:t>
            </a:r>
          </a:p>
          <a:p>
            <a:pPr algn="l">
              <a:spcBef>
                <a:spcPct val="50000"/>
              </a:spcBef>
            </a:pPr>
            <a:r>
              <a:rPr lang="fr-FR" dirty="0"/>
              <a:t>Oxydante :             </a:t>
            </a:r>
            <a:r>
              <a:rPr lang="fr-FR" dirty="0" smtClean="0"/>
              <a:t>    </a:t>
            </a:r>
            <a:r>
              <a:rPr lang="fr-FR" sz="2000" dirty="0"/>
              <a:t>complète en excès d’air</a:t>
            </a:r>
          </a:p>
          <a:p>
            <a:pPr algn="l">
              <a:spcBef>
                <a:spcPct val="50000"/>
              </a:spcBef>
            </a:pPr>
            <a:r>
              <a:rPr lang="fr-FR" dirty="0"/>
              <a:t>Réductrice :         </a:t>
            </a:r>
            <a:r>
              <a:rPr lang="fr-FR" dirty="0" smtClean="0"/>
              <a:t>      </a:t>
            </a:r>
            <a:r>
              <a:rPr lang="fr-FR" sz="2000" dirty="0"/>
              <a:t>incomplète en défaut d’air</a:t>
            </a:r>
          </a:p>
          <a:p>
            <a:pPr algn="l">
              <a:spcBef>
                <a:spcPct val="50000"/>
              </a:spcBef>
            </a:pPr>
            <a:r>
              <a:rPr lang="fr-FR" dirty="0"/>
              <a:t>Mi-oxydante :       </a:t>
            </a:r>
            <a:r>
              <a:rPr lang="fr-FR" dirty="0" smtClean="0"/>
              <a:t>     </a:t>
            </a:r>
            <a:r>
              <a:rPr lang="fr-FR" sz="2000" dirty="0"/>
              <a:t>incomplète en excès d’air</a:t>
            </a:r>
          </a:p>
          <a:p>
            <a:pPr>
              <a:spcBef>
                <a:spcPct val="50000"/>
              </a:spcBef>
            </a:pPr>
            <a:r>
              <a:rPr lang="fr-FR" dirty="0"/>
              <a:t>Mi-réductrice : </a:t>
            </a:r>
            <a:r>
              <a:rPr lang="fr-FR" dirty="0" smtClean="0"/>
              <a:t>:         incomplète en défaut d’air avec présence d’oxygène dans les fumées</a:t>
            </a:r>
            <a:endParaRPr lang="fr-FR" dirty="0"/>
          </a:p>
          <a:p>
            <a:pPr algn="l">
              <a:spcBef>
                <a:spcPct val="50000"/>
              </a:spcBef>
            </a:pPr>
            <a:r>
              <a:rPr lang="fr-FR" dirty="0" err="1"/>
              <a:t>Oxydo</a:t>
            </a:r>
            <a:r>
              <a:rPr lang="fr-FR" dirty="0"/>
              <a:t>-réductrice </a:t>
            </a:r>
            <a:r>
              <a:rPr lang="fr-FR" dirty="0" smtClean="0"/>
              <a:t>:    </a:t>
            </a:r>
            <a:r>
              <a:rPr lang="fr-FR" sz="2000" dirty="0"/>
              <a:t>incomplète sans excès ni défaut d’air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25470"/>
          </a:xfrm>
        </p:spPr>
        <p:txBody>
          <a:bodyPr>
            <a:normAutofit fontScale="90000"/>
          </a:bodyPr>
          <a:lstStyle/>
          <a:p>
            <a:r>
              <a:rPr lang="fr-FR" b="1" dirty="0" smtClean="0">
                <a:solidFill>
                  <a:srgbClr val="C00000"/>
                </a:solidFill>
              </a:rPr>
              <a:t>7- Systèmes d’air comprimé </a:t>
            </a:r>
            <a:endParaRPr lang="fr-FR" dirty="0"/>
          </a:p>
        </p:txBody>
      </p:sp>
      <p:sp>
        <p:nvSpPr>
          <p:cNvPr id="3" name="Espace réservé du contenu 2"/>
          <p:cNvSpPr>
            <a:spLocks noGrp="1"/>
          </p:cNvSpPr>
          <p:nvPr>
            <p:ph idx="1"/>
          </p:nvPr>
        </p:nvSpPr>
        <p:spPr>
          <a:xfrm>
            <a:off x="457200" y="1285860"/>
            <a:ext cx="4829180" cy="4840303"/>
          </a:xfrm>
        </p:spPr>
        <p:txBody>
          <a:bodyPr>
            <a:normAutofit fontScale="77500" lnSpcReduction="20000"/>
          </a:bodyPr>
          <a:lstStyle/>
          <a:p>
            <a:pPr lvl="0"/>
            <a:r>
              <a:rPr lang="fr-CA" b="1" i="1" u="sng" dirty="0" smtClean="0"/>
              <a:t>Conception du </a:t>
            </a:r>
            <a:r>
              <a:rPr lang="fr-CA" b="1" i="1" u="sng" dirty="0" smtClean="0"/>
              <a:t>système</a:t>
            </a:r>
          </a:p>
          <a:p>
            <a:pPr lvl="0"/>
            <a:r>
              <a:rPr lang="fr-FR" b="1" i="1" u="sng" dirty="0" smtClean="0"/>
              <a:t>Entraînements à vitesse variable </a:t>
            </a:r>
            <a:endParaRPr lang="fr-FR" b="1" i="1" u="sng" dirty="0" smtClean="0"/>
          </a:p>
          <a:p>
            <a:r>
              <a:rPr lang="fr-CA" b="1" i="1" u="sng" dirty="0" smtClean="0"/>
              <a:t>Récupération de </a:t>
            </a:r>
            <a:r>
              <a:rPr lang="fr-CA" b="1" i="1" u="sng" dirty="0" smtClean="0"/>
              <a:t>chaleur</a:t>
            </a:r>
          </a:p>
          <a:p>
            <a:r>
              <a:rPr lang="fr-FR" b="1" i="1" u="sng" dirty="0" smtClean="0"/>
              <a:t>Réduction des fuites des systèmes d’air </a:t>
            </a:r>
            <a:r>
              <a:rPr lang="fr-FR" b="1" i="1" u="sng" dirty="0" smtClean="0"/>
              <a:t>comprimé</a:t>
            </a:r>
          </a:p>
          <a:p>
            <a:r>
              <a:rPr lang="fr-FR" b="1" i="1" u="sng" dirty="0" smtClean="0"/>
              <a:t>Maintenance des filtres</a:t>
            </a:r>
            <a:endParaRPr lang="fr-FR" dirty="0" smtClean="0"/>
          </a:p>
          <a:p>
            <a:r>
              <a:rPr lang="fr-CA" b="1" i="1" u="sng" dirty="0" smtClean="0"/>
              <a:t>Alimentation des compresseurs avec de l’air frais extérieur</a:t>
            </a:r>
            <a:endParaRPr lang="fr-FR" dirty="0" smtClean="0"/>
          </a:p>
          <a:p>
            <a:pPr lvl="0"/>
            <a:r>
              <a:rPr lang="fr-FR" b="1" i="1" u="sng" dirty="0" smtClean="0"/>
              <a:t>Optimisation du niveau de pression</a:t>
            </a:r>
            <a:endParaRPr lang="fr-CA" b="1" i="1" u="sng" dirty="0" smtClean="0"/>
          </a:p>
          <a:p>
            <a:r>
              <a:rPr lang="fr-CA" b="1" i="1" u="sng" dirty="0" smtClean="0"/>
              <a:t>Stockage de l’air comprimé à proximité des utilisations à forte fluctuation</a:t>
            </a:r>
            <a:endParaRPr lang="fr-FR" dirty="0" smtClean="0"/>
          </a:p>
          <a:p>
            <a:pPr lvl="0"/>
            <a:endParaRPr lang="fr-FR" dirty="0" smtClean="0"/>
          </a:p>
          <a:p>
            <a:endParaRPr lang="fr-FR" dirty="0"/>
          </a:p>
        </p:txBody>
      </p:sp>
      <p:pic>
        <p:nvPicPr>
          <p:cNvPr id="4" name="Image 3"/>
          <p:cNvPicPr/>
          <p:nvPr/>
        </p:nvPicPr>
        <p:blipFill>
          <a:blip r:embed="rId2"/>
          <a:srcRect/>
          <a:stretch>
            <a:fillRect/>
          </a:stretch>
        </p:blipFill>
        <p:spPr bwMode="auto">
          <a:xfrm>
            <a:off x="5112385" y="1500174"/>
            <a:ext cx="4031615" cy="420624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rmAutofit fontScale="90000"/>
          </a:bodyPr>
          <a:lstStyle/>
          <a:p>
            <a:r>
              <a:rPr lang="fr-FR" sz="4000" b="1" dirty="0" smtClean="0">
                <a:solidFill>
                  <a:srgbClr val="C00000"/>
                </a:solidFill>
              </a:rPr>
              <a:t>8- Systèmes </a:t>
            </a:r>
            <a:r>
              <a:rPr lang="fr-FR" sz="4000" b="1" dirty="0" smtClean="0">
                <a:solidFill>
                  <a:srgbClr val="C00000"/>
                </a:solidFill>
              </a:rPr>
              <a:t>de pompage</a:t>
            </a:r>
            <a:endParaRPr lang="fr-FR" sz="4000" b="1" dirty="0">
              <a:solidFill>
                <a:srgbClr val="C00000"/>
              </a:solidFill>
            </a:endParaRPr>
          </a:p>
        </p:txBody>
      </p:sp>
      <p:sp>
        <p:nvSpPr>
          <p:cNvPr id="3" name="Espace réservé du contenu 2"/>
          <p:cNvSpPr>
            <a:spLocks noGrp="1"/>
          </p:cNvSpPr>
          <p:nvPr>
            <p:ph idx="1"/>
          </p:nvPr>
        </p:nvSpPr>
        <p:spPr>
          <a:xfrm>
            <a:off x="457200" y="1000108"/>
            <a:ext cx="8229600" cy="5126055"/>
          </a:xfrm>
        </p:spPr>
        <p:txBody>
          <a:bodyPr>
            <a:normAutofit fontScale="92500" lnSpcReduction="10000"/>
          </a:bodyPr>
          <a:lstStyle/>
          <a:p>
            <a:pPr lvl="0"/>
            <a:r>
              <a:rPr lang="fr-CA" b="1" i="1" u="sng" dirty="0" smtClean="0"/>
              <a:t>Inventaire et évaluation des systèmes de </a:t>
            </a:r>
            <a:r>
              <a:rPr lang="fr-CA" b="1" i="1" u="sng" dirty="0" smtClean="0"/>
              <a:t>pompage</a:t>
            </a:r>
          </a:p>
          <a:p>
            <a:pPr lvl="0"/>
            <a:endParaRPr lang="fr-CA" b="1" i="1" u="sng" dirty="0" smtClean="0"/>
          </a:p>
          <a:p>
            <a:pPr lvl="0"/>
            <a:endParaRPr lang="fr-CA" b="1" i="1" u="sng" dirty="0" smtClean="0"/>
          </a:p>
          <a:p>
            <a:r>
              <a:rPr lang="fr-CA" b="1" i="1" u="sng" dirty="0" smtClean="0"/>
              <a:t>Choix des </a:t>
            </a:r>
            <a:r>
              <a:rPr lang="fr-CA" b="1" i="1" u="sng" dirty="0" smtClean="0"/>
              <a:t>pompes</a:t>
            </a:r>
          </a:p>
          <a:p>
            <a:endParaRPr lang="fr-FR" dirty="0" smtClean="0"/>
          </a:p>
          <a:p>
            <a:pPr lvl="0"/>
            <a:endParaRPr lang="fr-FR" dirty="0" smtClean="0"/>
          </a:p>
          <a:p>
            <a:pPr lvl="0"/>
            <a:r>
              <a:rPr lang="fr-CA" b="1" i="1" u="sng" dirty="0" smtClean="0"/>
              <a:t>Réseau de canalisation </a:t>
            </a:r>
            <a:endParaRPr lang="fr-FR" dirty="0" smtClean="0"/>
          </a:p>
          <a:p>
            <a:pPr lvl="0"/>
            <a:r>
              <a:rPr lang="fr-CA" b="1" i="1" u="sng" dirty="0" smtClean="0"/>
              <a:t>Maintenance </a:t>
            </a:r>
            <a:endParaRPr lang="fr-FR" dirty="0" smtClean="0"/>
          </a:p>
          <a:p>
            <a:pPr lvl="0"/>
            <a:r>
              <a:rPr lang="fr-CA" b="1" i="1" u="sng" dirty="0" smtClean="0"/>
              <a:t>Contrôle et régulation du système de pompage</a:t>
            </a:r>
            <a:endParaRPr lang="fr-FR" dirty="0" smtClean="0"/>
          </a:p>
          <a:p>
            <a:endParaRPr lang="fr-FR" dirty="0"/>
          </a:p>
        </p:txBody>
      </p:sp>
      <p:sp>
        <p:nvSpPr>
          <p:cNvPr id="4" name="ZoneTexte 3"/>
          <p:cNvSpPr txBox="1"/>
          <p:nvPr/>
        </p:nvSpPr>
        <p:spPr>
          <a:xfrm>
            <a:off x="357158" y="1928802"/>
            <a:ext cx="8572560" cy="923330"/>
          </a:xfrm>
          <a:prstGeom prst="rect">
            <a:avLst/>
          </a:prstGeom>
          <a:solidFill>
            <a:schemeClr val="accent6">
              <a:lumMod val="60000"/>
              <a:lumOff val="40000"/>
            </a:schemeClr>
          </a:solidFill>
        </p:spPr>
        <p:txBody>
          <a:bodyPr wrap="square" rtlCol="0">
            <a:spAutoFit/>
          </a:bodyPr>
          <a:lstStyle/>
          <a:p>
            <a:r>
              <a:rPr lang="fr-FR" dirty="0" smtClean="0"/>
              <a:t>La première étape pour identifier les mesures possibles d’économie d’énergie et optimiser un système de pompage consiste à établir un inventaire des systèmes de pompage de l’installation et à repérer leurs principales caractéristiques de fonctionnement. </a:t>
            </a:r>
            <a:endParaRPr lang="fr-FR" dirty="0"/>
          </a:p>
        </p:txBody>
      </p:sp>
      <p:sp>
        <p:nvSpPr>
          <p:cNvPr id="5" name="ZoneTexte 4"/>
          <p:cNvSpPr txBox="1"/>
          <p:nvPr/>
        </p:nvSpPr>
        <p:spPr>
          <a:xfrm>
            <a:off x="857256" y="3571876"/>
            <a:ext cx="7572396" cy="646331"/>
          </a:xfrm>
          <a:prstGeom prst="rect">
            <a:avLst/>
          </a:prstGeom>
          <a:solidFill>
            <a:schemeClr val="accent6">
              <a:lumMod val="60000"/>
              <a:lumOff val="40000"/>
            </a:schemeClr>
          </a:solidFill>
        </p:spPr>
        <p:txBody>
          <a:bodyPr wrap="square" rtlCol="0">
            <a:spAutoFit/>
          </a:bodyPr>
          <a:lstStyle/>
          <a:p>
            <a:r>
              <a:rPr lang="fr-FR" dirty="0" smtClean="0"/>
              <a:t>Le surdimensionnement des pompes à lui seul représente la plus grande source de gaspillage d’énergie.</a:t>
            </a:r>
            <a:endParaRPr lang="fr-F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39784"/>
          </a:xfrm>
        </p:spPr>
        <p:txBody>
          <a:bodyPr>
            <a:normAutofit fontScale="90000"/>
          </a:bodyPr>
          <a:lstStyle/>
          <a:p>
            <a:r>
              <a:rPr lang="fr-FR" sz="3200" b="1" dirty="0" smtClean="0">
                <a:solidFill>
                  <a:srgbClr val="C00000"/>
                </a:solidFill>
              </a:rPr>
              <a:t>9- Systèmes </a:t>
            </a:r>
            <a:r>
              <a:rPr lang="fr-FR" sz="3200" b="1" dirty="0" smtClean="0">
                <a:solidFill>
                  <a:srgbClr val="C00000"/>
                </a:solidFill>
              </a:rPr>
              <a:t>de chauffage, ventilation et climatisation (CVC)</a:t>
            </a:r>
            <a:endParaRPr lang="fr-FR" sz="3200" b="1" dirty="0">
              <a:solidFill>
                <a:srgbClr val="C00000"/>
              </a:solidFill>
            </a:endParaRPr>
          </a:p>
        </p:txBody>
      </p:sp>
      <p:sp>
        <p:nvSpPr>
          <p:cNvPr id="3" name="Espace réservé du contenu 2"/>
          <p:cNvSpPr>
            <a:spLocks noGrp="1"/>
          </p:cNvSpPr>
          <p:nvPr>
            <p:ph idx="1"/>
          </p:nvPr>
        </p:nvSpPr>
        <p:spPr/>
        <p:txBody>
          <a:bodyPr/>
          <a:lstStyle/>
          <a:p>
            <a:r>
              <a:rPr lang="fr-FR" b="1" i="1" u="sng" dirty="0" smtClean="0"/>
              <a:t>Chauffage et refroidissement des locaux</a:t>
            </a:r>
            <a:endParaRPr lang="fr-FR" dirty="0"/>
          </a:p>
        </p:txBody>
      </p:sp>
      <p:sp>
        <p:nvSpPr>
          <p:cNvPr id="39937" name="Rectangle 1"/>
          <p:cNvSpPr>
            <a:spLocks noChangeArrowheads="1"/>
          </p:cNvSpPr>
          <p:nvPr/>
        </p:nvSpPr>
        <p:spPr bwMode="auto">
          <a:xfrm>
            <a:off x="214282" y="2428868"/>
            <a:ext cx="8643998" cy="3786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Les économies d’énergie peuvent être réalisées de deux façons :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fr-FR"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réduction des besoins en chauffage/refroidissement par </a:t>
            </a: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isolation des bâtiments,</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pose de vitrage efficace,</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réduction des infiltrations d’air,</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fermeture automatique des portes,</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baisse des réglages de la température pendant les périodes de non production (régulation programmable)</a:t>
            </a:r>
          </a:p>
          <a:p>
            <a:pPr lvl="1"/>
            <a:r>
              <a:rPr lang="fr-FR" dirty="0" smtClean="0"/>
              <a:t> </a:t>
            </a:r>
            <a:r>
              <a:rPr lang="fr-FR" dirty="0" smtClean="0"/>
              <a:t>-  baisse </a:t>
            </a:r>
            <a:r>
              <a:rPr lang="fr-FR" dirty="0" smtClean="0"/>
              <a:t>des points de consigne,</a:t>
            </a:r>
          </a:p>
          <a:p>
            <a:pPr lvl="0"/>
            <a:r>
              <a:rPr lang="fr-FR" dirty="0" smtClean="0"/>
              <a:t>  </a:t>
            </a:r>
            <a:r>
              <a:rPr lang="fr-FR" b="1" dirty="0" smtClean="0"/>
              <a:t>amélioration de l’efficacité des systèmes de chauffage par </a:t>
            </a:r>
            <a:r>
              <a:rPr lang="fr-FR" dirty="0" smtClean="0"/>
              <a:t>:</a:t>
            </a:r>
          </a:p>
          <a:p>
            <a:pPr lvl="1"/>
            <a:r>
              <a:rPr lang="fr-FR" dirty="0" smtClean="0"/>
              <a:t>- récupération </a:t>
            </a:r>
            <a:r>
              <a:rPr lang="fr-FR" dirty="0" smtClean="0"/>
              <a:t>ou utilisation de la chaleur perdue</a:t>
            </a:r>
          </a:p>
          <a:p>
            <a:pPr lvl="1"/>
            <a:r>
              <a:rPr lang="fr-FR" dirty="0" smtClean="0"/>
              <a:t>- pompes </a:t>
            </a:r>
            <a:r>
              <a:rPr lang="fr-FR" dirty="0" smtClean="0"/>
              <a:t>à chaleur,</a:t>
            </a:r>
          </a:p>
          <a:p>
            <a:pPr marL="457200" marR="0" lvl="1" indent="0" algn="just" defTabSz="914400" rtl="0" eaLnBrk="0" fontAlgn="base" latinLnBrk="0" hangingPunct="0">
              <a:lnSpc>
                <a:spcPct val="100000"/>
              </a:lnSpc>
              <a:spcBef>
                <a:spcPct val="0"/>
              </a:spcBef>
              <a:spcAft>
                <a:spcPct val="0"/>
              </a:spcAft>
              <a:buClrTx/>
              <a:buSzTx/>
              <a:buFont typeface="Symbol" pitchFamily="18" charset="2"/>
              <a:buChar char=""/>
              <a:tabLst/>
            </a:pP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rgbClr val="C00000"/>
                </a:solidFill>
              </a:rPr>
              <a:t>9- Systèmes de chauffage, ventilation et climatisation (CVC)</a:t>
            </a:r>
            <a:endParaRPr lang="fr-FR" sz="3200" dirty="0"/>
          </a:p>
        </p:txBody>
      </p:sp>
      <p:sp>
        <p:nvSpPr>
          <p:cNvPr id="3" name="Espace réservé du contenu 2"/>
          <p:cNvSpPr>
            <a:spLocks noGrp="1"/>
          </p:cNvSpPr>
          <p:nvPr>
            <p:ph idx="1"/>
          </p:nvPr>
        </p:nvSpPr>
        <p:spPr/>
        <p:txBody>
          <a:bodyPr/>
          <a:lstStyle/>
          <a:p>
            <a:pPr lvl="0"/>
            <a:r>
              <a:rPr lang="fr-CA" b="1" i="1" u="sng" dirty="0" smtClean="0"/>
              <a:t>Ventilation</a:t>
            </a:r>
            <a:endParaRPr lang="fr-FR" dirty="0" smtClean="0"/>
          </a:p>
          <a:p>
            <a:endParaRPr lang="fr-FR" dirty="0"/>
          </a:p>
        </p:txBody>
      </p:sp>
      <p:pic>
        <p:nvPicPr>
          <p:cNvPr id="4" name="Image 3" descr="http://www.energieplus-lesite.be/fileadmin/resources/04_technique/04_ventilation/images/ventilationsimplefluxsynoptique.gif"/>
          <p:cNvPicPr/>
          <p:nvPr/>
        </p:nvPicPr>
        <p:blipFill>
          <a:blip r:embed="rId2"/>
          <a:srcRect/>
          <a:stretch>
            <a:fillRect/>
          </a:stretch>
        </p:blipFill>
        <p:spPr bwMode="auto">
          <a:xfrm>
            <a:off x="1428728" y="2357430"/>
            <a:ext cx="6500858" cy="3500462"/>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smtClean="0">
                <a:solidFill>
                  <a:srgbClr val="C00000"/>
                </a:solidFill>
              </a:rPr>
              <a:t>10- </a:t>
            </a:r>
            <a:r>
              <a:rPr lang="en-US" b="1" dirty="0" err="1" smtClean="0">
                <a:solidFill>
                  <a:srgbClr val="C00000"/>
                </a:solidFill>
              </a:rPr>
              <a:t>Éclairage</a:t>
            </a:r>
            <a:r>
              <a:rPr lang="fr-FR" b="1" dirty="0" smtClean="0">
                <a:solidFill>
                  <a:srgbClr val="C00000"/>
                </a:solidFill>
              </a:rPr>
              <a:t/>
            </a:r>
            <a:br>
              <a:rPr lang="fr-FR" b="1" dirty="0" smtClean="0">
                <a:solidFill>
                  <a:srgbClr val="C00000"/>
                </a:solidFill>
              </a:rPr>
            </a:br>
            <a:endParaRPr lang="fr-FR" dirty="0">
              <a:solidFill>
                <a:srgbClr val="C00000"/>
              </a:solidFill>
            </a:endParaRPr>
          </a:p>
        </p:txBody>
      </p:sp>
      <p:pic>
        <p:nvPicPr>
          <p:cNvPr id="4" name="Image 3"/>
          <p:cNvPicPr/>
          <p:nvPr/>
        </p:nvPicPr>
        <p:blipFill>
          <a:blip r:embed="rId2"/>
          <a:srcRect/>
          <a:stretch>
            <a:fillRect/>
          </a:stretch>
        </p:blipFill>
        <p:spPr bwMode="auto">
          <a:xfrm>
            <a:off x="714348" y="1071546"/>
            <a:ext cx="7715304" cy="4572032"/>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C00000"/>
                </a:solidFill>
              </a:rPr>
              <a:t>10- </a:t>
            </a:r>
            <a:r>
              <a:rPr lang="en-US" b="1" dirty="0" err="1" smtClean="0">
                <a:solidFill>
                  <a:srgbClr val="C00000"/>
                </a:solidFill>
              </a:rPr>
              <a:t>Éclairage</a:t>
            </a:r>
            <a:endParaRPr lang="fr-FR" dirty="0"/>
          </a:p>
        </p:txBody>
      </p:sp>
      <p:sp>
        <p:nvSpPr>
          <p:cNvPr id="3" name="Espace réservé du contenu 2"/>
          <p:cNvSpPr>
            <a:spLocks noGrp="1"/>
          </p:cNvSpPr>
          <p:nvPr>
            <p:ph idx="1"/>
          </p:nvPr>
        </p:nvSpPr>
        <p:spPr/>
        <p:txBody>
          <a:bodyPr/>
          <a:lstStyle/>
          <a:p>
            <a:r>
              <a:rPr lang="fr-FR" b="1" i="1" u="sng" dirty="0" smtClean="0"/>
              <a:t>Les détecteurs de </a:t>
            </a:r>
            <a:r>
              <a:rPr lang="fr-FR" b="1" i="1" u="sng" dirty="0" smtClean="0"/>
              <a:t>présence</a:t>
            </a:r>
          </a:p>
          <a:p>
            <a:r>
              <a:rPr lang="fr-FR" b="1" u="sng" dirty="0" smtClean="0"/>
              <a:t>La variation du niveau </a:t>
            </a:r>
            <a:r>
              <a:rPr lang="fr-FR" b="1" u="sng" dirty="0" smtClean="0"/>
              <a:t>d’éclairement</a:t>
            </a:r>
          </a:p>
          <a:p>
            <a:r>
              <a:rPr lang="fr-FR" b="1" u="sng" dirty="0" smtClean="0"/>
              <a:t>La gestion centralisée de l’éclairage</a:t>
            </a:r>
            <a:endParaRPr lang="fr-FR" dirty="0"/>
          </a:p>
        </p:txBody>
      </p:sp>
      <p:pic>
        <p:nvPicPr>
          <p:cNvPr id="4" name="Image 3"/>
          <p:cNvPicPr/>
          <p:nvPr/>
        </p:nvPicPr>
        <p:blipFill>
          <a:blip r:embed="rId2"/>
          <a:srcRect/>
          <a:stretch>
            <a:fillRect/>
          </a:stretch>
        </p:blipFill>
        <p:spPr bwMode="auto">
          <a:xfrm>
            <a:off x="571472" y="3429000"/>
            <a:ext cx="8286808" cy="2000264"/>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11156"/>
          </a:xfrm>
        </p:spPr>
        <p:txBody>
          <a:bodyPr>
            <a:normAutofit fontScale="90000"/>
          </a:bodyPr>
          <a:lstStyle/>
          <a:p>
            <a:r>
              <a:rPr lang="en-US" b="1" dirty="0" smtClean="0">
                <a:solidFill>
                  <a:srgbClr val="C00000"/>
                </a:solidFill>
              </a:rPr>
              <a:t>10- </a:t>
            </a:r>
            <a:r>
              <a:rPr lang="en-US" b="1" dirty="0" err="1" smtClean="0">
                <a:solidFill>
                  <a:srgbClr val="C00000"/>
                </a:solidFill>
              </a:rPr>
              <a:t>Éclairage</a:t>
            </a:r>
            <a:endParaRPr lang="fr-FR" dirty="0"/>
          </a:p>
        </p:txBody>
      </p:sp>
      <p:sp>
        <p:nvSpPr>
          <p:cNvPr id="3" name="Espace réservé du contenu 2"/>
          <p:cNvSpPr>
            <a:spLocks noGrp="1"/>
          </p:cNvSpPr>
          <p:nvPr>
            <p:ph idx="1"/>
          </p:nvPr>
        </p:nvSpPr>
        <p:spPr>
          <a:xfrm>
            <a:off x="500034" y="785794"/>
            <a:ext cx="8229600" cy="4525963"/>
          </a:xfrm>
        </p:spPr>
        <p:txBody>
          <a:bodyPr/>
          <a:lstStyle/>
          <a:p>
            <a:r>
              <a:rPr lang="fr-FR" b="1" u="sng" dirty="0" smtClean="0"/>
              <a:t>Les puits de lumière</a:t>
            </a:r>
            <a:endParaRPr lang="fr-FR" dirty="0" smtClean="0"/>
          </a:p>
          <a:p>
            <a:endParaRPr lang="fr-FR" dirty="0"/>
          </a:p>
        </p:txBody>
      </p:sp>
      <p:pic>
        <p:nvPicPr>
          <p:cNvPr id="46082" name="Picture 2"/>
          <p:cNvPicPr>
            <a:picLocks noChangeAspect="1" noChangeArrowheads="1"/>
          </p:cNvPicPr>
          <p:nvPr/>
        </p:nvPicPr>
        <p:blipFill>
          <a:blip r:embed="rId2"/>
          <a:srcRect/>
          <a:stretch>
            <a:fillRect/>
          </a:stretch>
        </p:blipFill>
        <p:spPr bwMode="auto">
          <a:xfrm>
            <a:off x="642910" y="1357298"/>
            <a:ext cx="7572428" cy="4762662"/>
          </a:xfrm>
          <a:prstGeom prst="rect">
            <a:avLst/>
          </a:prstGeom>
          <a:noFill/>
          <a:ln w="9525">
            <a:noFill/>
            <a:miter lim="800000"/>
            <a:headEnd/>
            <a:tailEnd/>
          </a:ln>
          <a:effectLst/>
        </p:spPr>
      </p:pic>
      <p:graphicFrame>
        <p:nvGraphicFramePr>
          <p:cNvPr id="5" name="Tableau 4"/>
          <p:cNvGraphicFramePr>
            <a:graphicFrameLocks noGrp="1"/>
          </p:cNvGraphicFramePr>
          <p:nvPr/>
        </p:nvGraphicFramePr>
        <p:xfrm>
          <a:off x="785786" y="5857892"/>
          <a:ext cx="7858180" cy="832107"/>
        </p:xfrm>
        <a:graphic>
          <a:graphicData uri="http://schemas.openxmlformats.org/drawingml/2006/table">
            <a:tbl>
              <a:tblPr/>
              <a:tblGrid>
                <a:gridCol w="2356815"/>
                <a:gridCol w="2200546"/>
                <a:gridCol w="3300819"/>
              </a:tblGrid>
              <a:tr h="277369">
                <a:tc>
                  <a:txBody>
                    <a:bodyPr/>
                    <a:lstStyle/>
                    <a:p>
                      <a:pPr marL="252095" marR="540385" algn="ctr">
                        <a:lnSpc>
                          <a:spcPct val="115000"/>
                        </a:lnSpc>
                        <a:spcAft>
                          <a:spcPts val="0"/>
                        </a:spcAft>
                      </a:pPr>
                      <a:r>
                        <a:rPr lang="fr-FR" sz="1200" b="1" i="1" dirty="0">
                          <a:solidFill>
                            <a:srgbClr val="000066"/>
                          </a:solidFill>
                          <a:latin typeface="Arial"/>
                          <a:ea typeface="Times New Roman"/>
                          <a:cs typeface="Times New Roman"/>
                        </a:rPr>
                        <a:t>Flux de lumière</a:t>
                      </a:r>
                      <a:endParaRPr lang="fr-FR" sz="1200" dirty="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ctr">
                        <a:lnSpc>
                          <a:spcPct val="115000"/>
                        </a:lnSpc>
                        <a:spcAft>
                          <a:spcPts val="0"/>
                        </a:spcAft>
                      </a:pPr>
                      <a:r>
                        <a:rPr lang="fr-FR" sz="1200" b="1" i="1">
                          <a:solidFill>
                            <a:srgbClr val="000066"/>
                          </a:solidFill>
                          <a:latin typeface="Arial"/>
                          <a:ea typeface="Times New Roman"/>
                          <a:cs typeface="Times New Roman"/>
                        </a:rPr>
                        <a:t>Surface éclairée   </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l">
                        <a:lnSpc>
                          <a:spcPct val="115000"/>
                        </a:lnSpc>
                        <a:spcAft>
                          <a:spcPts val="0"/>
                        </a:spcAft>
                      </a:pPr>
                      <a:r>
                        <a:rPr lang="fr-FR" sz="1200">
                          <a:solidFill>
                            <a:srgbClr val="000066"/>
                          </a:solidFill>
                          <a:latin typeface="Arial"/>
                          <a:ea typeface="Times New Roman"/>
                          <a:cs typeface="Times New Roman"/>
                        </a:rPr>
                        <a:t> </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r>
              <a:tr h="277369">
                <a:tc>
                  <a:txBody>
                    <a:bodyPr/>
                    <a:lstStyle/>
                    <a:p>
                      <a:pPr marL="252095" marR="540385" algn="ctr">
                        <a:lnSpc>
                          <a:spcPct val="115000"/>
                        </a:lnSpc>
                        <a:spcAft>
                          <a:spcPts val="0"/>
                        </a:spcAft>
                      </a:pPr>
                      <a:r>
                        <a:rPr lang="fr-FR" sz="1200">
                          <a:solidFill>
                            <a:srgbClr val="000066"/>
                          </a:solidFill>
                          <a:latin typeface="Arial"/>
                          <a:ea typeface="Times New Roman"/>
                          <a:cs typeface="Times New Roman"/>
                        </a:rPr>
                        <a:t>Conduit de diam. 800</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ctr">
                        <a:lnSpc>
                          <a:spcPct val="115000"/>
                        </a:lnSpc>
                        <a:spcAft>
                          <a:spcPts val="0"/>
                        </a:spcAft>
                      </a:pPr>
                      <a:r>
                        <a:rPr lang="fr-FR" sz="1200">
                          <a:solidFill>
                            <a:srgbClr val="000066"/>
                          </a:solidFill>
                          <a:latin typeface="Arial"/>
                          <a:ea typeface="Times New Roman"/>
                          <a:cs typeface="Times New Roman"/>
                        </a:rPr>
                        <a:t>40 m2</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l">
                        <a:lnSpc>
                          <a:spcPct val="115000"/>
                        </a:lnSpc>
                        <a:spcAft>
                          <a:spcPts val="0"/>
                        </a:spcAft>
                      </a:pPr>
                      <a:r>
                        <a:rPr lang="fr-FR" sz="1200">
                          <a:solidFill>
                            <a:srgbClr val="000066"/>
                          </a:solidFill>
                          <a:latin typeface="Arial"/>
                          <a:ea typeface="Times New Roman"/>
                          <a:cs typeface="Times New Roman"/>
                        </a:rPr>
                        <a:t>se substitue à </a:t>
                      </a:r>
                      <a:r>
                        <a:rPr lang="fr-FR" sz="1200" b="1">
                          <a:solidFill>
                            <a:srgbClr val="000066"/>
                          </a:solidFill>
                          <a:latin typeface="Arial"/>
                          <a:ea typeface="Times New Roman"/>
                          <a:cs typeface="Times New Roman"/>
                        </a:rPr>
                        <a:t>13 tubes néon*</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r>
              <a:tr h="277369">
                <a:tc>
                  <a:txBody>
                    <a:bodyPr/>
                    <a:lstStyle/>
                    <a:p>
                      <a:pPr marL="252095" marR="540385" algn="ctr">
                        <a:lnSpc>
                          <a:spcPct val="115000"/>
                        </a:lnSpc>
                        <a:spcAft>
                          <a:spcPts val="0"/>
                        </a:spcAft>
                      </a:pPr>
                      <a:r>
                        <a:rPr lang="fr-FR" sz="1200" dirty="0">
                          <a:solidFill>
                            <a:srgbClr val="000066"/>
                          </a:solidFill>
                          <a:latin typeface="Arial"/>
                          <a:ea typeface="Times New Roman"/>
                          <a:cs typeface="Times New Roman"/>
                        </a:rPr>
                        <a:t>Conduit de diam. 600</a:t>
                      </a:r>
                      <a:endParaRPr lang="fr-FR" sz="1200" dirty="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ctr">
                        <a:lnSpc>
                          <a:spcPct val="115000"/>
                        </a:lnSpc>
                        <a:spcAft>
                          <a:spcPts val="0"/>
                        </a:spcAft>
                      </a:pPr>
                      <a:r>
                        <a:rPr lang="fr-FR" sz="1200">
                          <a:solidFill>
                            <a:srgbClr val="000066"/>
                          </a:solidFill>
                          <a:latin typeface="Arial"/>
                          <a:ea typeface="Times New Roman"/>
                          <a:cs typeface="Times New Roman"/>
                        </a:rPr>
                        <a:t>27 m2</a:t>
                      </a:r>
                      <a:endParaRPr lang="fr-FR" sz="1200">
                        <a:latin typeface="Calibri"/>
                        <a:ea typeface="Calibri"/>
                        <a:cs typeface="Times New Roman"/>
                      </a:endParaRPr>
                    </a:p>
                  </a:txBody>
                  <a:tcPr marL="19050" marR="19050" marT="19050" marB="19050" anchor="ctr">
                    <a:lnL>
                      <a:noFill/>
                    </a:lnL>
                    <a:lnR>
                      <a:noFill/>
                    </a:lnR>
                    <a:lnT>
                      <a:noFill/>
                    </a:lnT>
                    <a:lnB>
                      <a:noFill/>
                    </a:lnB>
                    <a:solidFill>
                      <a:srgbClr val="F0F0F0"/>
                    </a:solidFill>
                  </a:tcPr>
                </a:tc>
                <a:tc>
                  <a:txBody>
                    <a:bodyPr/>
                    <a:lstStyle/>
                    <a:p>
                      <a:pPr marL="252095" marR="540385" algn="l">
                        <a:lnSpc>
                          <a:spcPct val="115000"/>
                        </a:lnSpc>
                        <a:spcAft>
                          <a:spcPts val="0"/>
                        </a:spcAft>
                      </a:pPr>
                      <a:r>
                        <a:rPr lang="fr-FR" sz="1200" dirty="0">
                          <a:solidFill>
                            <a:srgbClr val="000066"/>
                          </a:solidFill>
                          <a:latin typeface="Arial"/>
                          <a:ea typeface="Times New Roman"/>
                          <a:cs typeface="Times New Roman"/>
                        </a:rPr>
                        <a:t>se substitue à</a:t>
                      </a:r>
                      <a:r>
                        <a:rPr lang="fr-FR" sz="1200" b="1" dirty="0">
                          <a:solidFill>
                            <a:srgbClr val="000066"/>
                          </a:solidFill>
                          <a:latin typeface="Arial"/>
                          <a:ea typeface="Times New Roman"/>
                          <a:cs typeface="Times New Roman"/>
                        </a:rPr>
                        <a:t> 6 tubes néon*</a:t>
                      </a:r>
                      <a:endParaRPr lang="fr-FR" sz="1200" dirty="0">
                        <a:latin typeface="Calibri"/>
                        <a:ea typeface="Calibri"/>
                        <a:cs typeface="Times New Roman"/>
                      </a:endParaRPr>
                    </a:p>
                  </a:txBody>
                  <a:tcPr marL="19050" marR="19050" marT="19050" marB="19050" anchor="ctr">
                    <a:lnL>
                      <a:noFill/>
                    </a:lnL>
                    <a:lnR>
                      <a:noFill/>
                    </a:lnR>
                    <a:lnT>
                      <a:noFill/>
                    </a:lnT>
                    <a:lnB>
                      <a:noFill/>
                    </a:lnB>
                    <a:solidFill>
                      <a:srgbClr val="F0F0F0"/>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Espace réservé du numéro de diapositive 3"/>
          <p:cNvSpPr>
            <a:spLocks noGrp="1"/>
          </p:cNvSpPr>
          <p:nvPr>
            <p:ph type="sldNum" sz="quarter" idx="12"/>
          </p:nvPr>
        </p:nvSpPr>
        <p:spPr/>
        <p:txBody>
          <a:bodyPr/>
          <a:lstStyle/>
          <a:p>
            <a:fld id="{05792BDE-1035-40E3-AD4B-96A1C1FD6FB9}" type="slidenum">
              <a:rPr lang="fr-FR"/>
              <a:pPr/>
              <a:t>4</a:t>
            </a:fld>
            <a:endParaRPr lang="fr-FR"/>
          </a:p>
        </p:txBody>
      </p:sp>
      <p:sp>
        <p:nvSpPr>
          <p:cNvPr id="30722" name="Text Box 2"/>
          <p:cNvSpPr txBox="1">
            <a:spLocks noChangeArrowheads="1"/>
          </p:cNvSpPr>
          <p:nvPr/>
        </p:nvSpPr>
        <p:spPr bwMode="auto">
          <a:xfrm>
            <a:off x="533400" y="6172200"/>
            <a:ext cx="1752584" cy="457200"/>
          </a:xfrm>
          <a:prstGeom prst="rect">
            <a:avLst/>
          </a:prstGeom>
          <a:noFill/>
          <a:ln w="9525">
            <a:noFill/>
            <a:miter lim="800000"/>
            <a:headEnd/>
            <a:tailEnd/>
          </a:ln>
          <a:effectLst/>
        </p:spPr>
        <p:txBody>
          <a:bodyPr wrap="square">
            <a:spAutoFit/>
          </a:bodyPr>
          <a:lstStyle/>
          <a:p>
            <a:pPr>
              <a:spcBef>
                <a:spcPct val="50000"/>
              </a:spcBef>
            </a:pPr>
            <a:r>
              <a:rPr lang="fr-FR" sz="2400" dirty="0"/>
              <a:t>combustible</a:t>
            </a:r>
          </a:p>
        </p:txBody>
      </p:sp>
      <p:grpSp>
        <p:nvGrpSpPr>
          <p:cNvPr id="2" name="Group 19"/>
          <p:cNvGrpSpPr>
            <a:grpSpLocks/>
          </p:cNvGrpSpPr>
          <p:nvPr/>
        </p:nvGrpSpPr>
        <p:grpSpPr bwMode="auto">
          <a:xfrm>
            <a:off x="762000" y="4495800"/>
            <a:ext cx="1219200" cy="1219200"/>
            <a:chOff x="480" y="2448"/>
            <a:chExt cx="768" cy="768"/>
          </a:xfrm>
        </p:grpSpPr>
        <p:sp>
          <p:nvSpPr>
            <p:cNvPr id="30724" name="Rectangle 4"/>
            <p:cNvSpPr>
              <a:spLocks noChangeArrowheads="1"/>
            </p:cNvSpPr>
            <p:nvPr/>
          </p:nvSpPr>
          <p:spPr bwMode="auto">
            <a:xfrm>
              <a:off x="480" y="2448"/>
              <a:ext cx="768" cy="768"/>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30723" name="Text Box 3"/>
            <p:cNvSpPr txBox="1">
              <a:spLocks noChangeArrowheads="1"/>
            </p:cNvSpPr>
            <p:nvPr/>
          </p:nvSpPr>
          <p:spPr bwMode="auto">
            <a:xfrm>
              <a:off x="480" y="2688"/>
              <a:ext cx="768" cy="288"/>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a:t>
              </a:r>
            </a:p>
          </p:txBody>
        </p:sp>
      </p:grpSp>
      <p:grpSp>
        <p:nvGrpSpPr>
          <p:cNvPr id="3" name="Group 10"/>
          <p:cNvGrpSpPr>
            <a:grpSpLocks/>
          </p:cNvGrpSpPr>
          <p:nvPr/>
        </p:nvGrpSpPr>
        <p:grpSpPr bwMode="auto">
          <a:xfrm>
            <a:off x="762000" y="4038600"/>
            <a:ext cx="1219200" cy="457200"/>
            <a:chOff x="960" y="1440"/>
            <a:chExt cx="768" cy="288"/>
          </a:xfrm>
        </p:grpSpPr>
        <p:sp>
          <p:nvSpPr>
            <p:cNvPr id="30725" name="Rectangle 5"/>
            <p:cNvSpPr>
              <a:spLocks noChangeArrowheads="1"/>
            </p:cNvSpPr>
            <p:nvPr/>
          </p:nvSpPr>
          <p:spPr bwMode="auto">
            <a:xfrm>
              <a:off x="960" y="1440"/>
              <a:ext cx="768" cy="288"/>
            </a:xfrm>
            <a:prstGeom prst="rect">
              <a:avLst/>
            </a:prstGeom>
            <a:solidFill>
              <a:schemeClr val="bg1"/>
            </a:solidFill>
            <a:ln w="9525">
              <a:solidFill>
                <a:schemeClr val="tx1"/>
              </a:solidFill>
              <a:miter lim="800000"/>
              <a:headEnd/>
              <a:tailEnd/>
            </a:ln>
            <a:effectLst/>
          </p:spPr>
          <p:txBody>
            <a:bodyPr wrap="none" anchor="ctr"/>
            <a:lstStyle/>
            <a:p>
              <a:endParaRPr lang="fr-FR" sz="2400">
                <a:solidFill>
                  <a:schemeClr val="bg1"/>
                </a:solidFill>
              </a:endParaRPr>
            </a:p>
          </p:txBody>
        </p:sp>
        <p:sp>
          <p:nvSpPr>
            <p:cNvPr id="30726" name="Text Box 6"/>
            <p:cNvSpPr txBox="1">
              <a:spLocks noChangeArrowheads="1"/>
            </p:cNvSpPr>
            <p:nvPr/>
          </p:nvSpPr>
          <p:spPr bwMode="auto">
            <a:xfrm>
              <a:off x="960" y="1440"/>
              <a:ext cx="768" cy="288"/>
            </a:xfrm>
            <a:prstGeom prst="rect">
              <a:avLst/>
            </a:prstGeom>
            <a:noFill/>
            <a:ln w="9525">
              <a:noFill/>
              <a:miter lim="800000"/>
              <a:headEnd/>
              <a:tailEnd/>
            </a:ln>
            <a:effectLst/>
          </p:spPr>
          <p:txBody>
            <a:bodyPr>
              <a:spAutoFit/>
            </a:bodyPr>
            <a:lstStyle/>
            <a:p>
              <a:pPr>
                <a:spcBef>
                  <a:spcPct val="50000"/>
                </a:spcBef>
              </a:pPr>
              <a:r>
                <a:rPr lang="fr-FR" sz="2400"/>
                <a:t>H</a:t>
              </a:r>
              <a:r>
                <a:rPr lang="fr-FR" sz="2400" baseline="-25000"/>
                <a:t>2</a:t>
              </a:r>
            </a:p>
          </p:txBody>
        </p:sp>
      </p:grpSp>
      <p:grpSp>
        <p:nvGrpSpPr>
          <p:cNvPr id="4" name="Group 11"/>
          <p:cNvGrpSpPr>
            <a:grpSpLocks/>
          </p:cNvGrpSpPr>
          <p:nvPr/>
        </p:nvGrpSpPr>
        <p:grpSpPr bwMode="auto">
          <a:xfrm>
            <a:off x="762000" y="3657600"/>
            <a:ext cx="1219200" cy="457200"/>
            <a:chOff x="960" y="1152"/>
            <a:chExt cx="768" cy="288"/>
          </a:xfrm>
        </p:grpSpPr>
        <p:sp>
          <p:nvSpPr>
            <p:cNvPr id="30727" name="Rectangle 7"/>
            <p:cNvSpPr>
              <a:spLocks noChangeArrowheads="1"/>
            </p:cNvSpPr>
            <p:nvPr/>
          </p:nvSpPr>
          <p:spPr bwMode="auto">
            <a:xfrm>
              <a:off x="960" y="1200"/>
              <a:ext cx="768" cy="192"/>
            </a:xfrm>
            <a:prstGeom prst="rect">
              <a:avLst/>
            </a:prstGeom>
            <a:solidFill>
              <a:srgbClr val="FFFF00"/>
            </a:solidFill>
            <a:ln w="9525">
              <a:solidFill>
                <a:schemeClr val="tx1"/>
              </a:solidFill>
              <a:miter lim="800000"/>
              <a:headEnd/>
              <a:tailEnd/>
            </a:ln>
            <a:effectLst/>
          </p:spPr>
          <p:txBody>
            <a:bodyPr wrap="none" anchor="ctr"/>
            <a:lstStyle/>
            <a:p>
              <a:endParaRPr lang="fr-FR"/>
            </a:p>
          </p:txBody>
        </p:sp>
        <p:sp>
          <p:nvSpPr>
            <p:cNvPr id="30728" name="Text Box 8"/>
            <p:cNvSpPr txBox="1">
              <a:spLocks noChangeArrowheads="1"/>
            </p:cNvSpPr>
            <p:nvPr/>
          </p:nvSpPr>
          <p:spPr bwMode="auto">
            <a:xfrm>
              <a:off x="960" y="1152"/>
              <a:ext cx="768" cy="288"/>
            </a:xfrm>
            <a:prstGeom prst="rect">
              <a:avLst/>
            </a:prstGeom>
            <a:noFill/>
            <a:ln w="9525">
              <a:noFill/>
              <a:miter lim="800000"/>
              <a:headEnd/>
              <a:tailEnd/>
            </a:ln>
            <a:effectLst/>
          </p:spPr>
          <p:txBody>
            <a:bodyPr>
              <a:spAutoFit/>
            </a:bodyPr>
            <a:lstStyle/>
            <a:p>
              <a:pPr>
                <a:spcBef>
                  <a:spcPct val="50000"/>
                </a:spcBef>
              </a:pPr>
              <a:r>
                <a:rPr lang="fr-FR" sz="2400"/>
                <a:t>S</a:t>
              </a:r>
            </a:p>
          </p:txBody>
        </p:sp>
      </p:grpSp>
      <p:sp>
        <p:nvSpPr>
          <p:cNvPr id="30732" name="Text Box 12"/>
          <p:cNvSpPr txBox="1">
            <a:spLocks noChangeArrowheads="1"/>
          </p:cNvSpPr>
          <p:nvPr/>
        </p:nvSpPr>
        <p:spPr bwMode="auto">
          <a:xfrm>
            <a:off x="2786050" y="6143644"/>
            <a:ext cx="914400" cy="457200"/>
          </a:xfrm>
          <a:prstGeom prst="rect">
            <a:avLst/>
          </a:prstGeom>
          <a:noFill/>
          <a:ln w="9525">
            <a:noFill/>
            <a:miter lim="800000"/>
            <a:headEnd/>
            <a:tailEnd/>
          </a:ln>
          <a:effectLst/>
        </p:spPr>
        <p:txBody>
          <a:bodyPr>
            <a:spAutoFit/>
          </a:bodyPr>
          <a:lstStyle/>
          <a:p>
            <a:pPr>
              <a:spcBef>
                <a:spcPct val="50000"/>
              </a:spcBef>
            </a:pPr>
            <a:r>
              <a:rPr lang="fr-FR" sz="2400" dirty="0"/>
              <a:t>air</a:t>
            </a:r>
          </a:p>
        </p:txBody>
      </p:sp>
      <p:grpSp>
        <p:nvGrpSpPr>
          <p:cNvPr id="5" name="Group 15"/>
          <p:cNvGrpSpPr>
            <a:grpSpLocks/>
          </p:cNvGrpSpPr>
          <p:nvPr/>
        </p:nvGrpSpPr>
        <p:grpSpPr bwMode="auto">
          <a:xfrm>
            <a:off x="2514600" y="4800600"/>
            <a:ext cx="1219200" cy="914400"/>
            <a:chOff x="1584" y="2640"/>
            <a:chExt cx="768" cy="576"/>
          </a:xfrm>
        </p:grpSpPr>
        <p:sp>
          <p:nvSpPr>
            <p:cNvPr id="30733" name="Rectangle 13"/>
            <p:cNvSpPr>
              <a:spLocks noChangeArrowheads="1"/>
            </p:cNvSpPr>
            <p:nvPr/>
          </p:nvSpPr>
          <p:spPr bwMode="auto">
            <a:xfrm>
              <a:off x="1584" y="2640"/>
              <a:ext cx="768" cy="576"/>
            </a:xfrm>
            <a:prstGeom prst="rect">
              <a:avLst/>
            </a:prstGeom>
            <a:solidFill>
              <a:srgbClr val="FF3300"/>
            </a:solidFill>
            <a:ln w="3175">
              <a:solidFill>
                <a:schemeClr val="tx1"/>
              </a:solidFill>
              <a:miter lim="800000"/>
              <a:headEnd/>
              <a:tailEnd/>
            </a:ln>
            <a:effectLst/>
          </p:spPr>
          <p:txBody>
            <a:bodyPr wrap="none" anchor="ctr"/>
            <a:lstStyle/>
            <a:p>
              <a:endParaRPr lang="fr-FR"/>
            </a:p>
          </p:txBody>
        </p:sp>
        <p:sp>
          <p:nvSpPr>
            <p:cNvPr id="30734" name="Text Box 14"/>
            <p:cNvSpPr txBox="1">
              <a:spLocks noChangeArrowheads="1"/>
            </p:cNvSpPr>
            <p:nvPr/>
          </p:nvSpPr>
          <p:spPr bwMode="auto">
            <a:xfrm>
              <a:off x="1680" y="2784"/>
              <a:ext cx="576" cy="288"/>
            </a:xfrm>
            <a:prstGeom prst="rect">
              <a:avLst/>
            </a:prstGeom>
            <a:noFill/>
            <a:ln w="9525">
              <a:noFill/>
              <a:miter lim="800000"/>
              <a:headEnd/>
              <a:tailEnd/>
            </a:ln>
            <a:effectLst/>
          </p:spPr>
          <p:txBody>
            <a:bodyPr>
              <a:spAutoFit/>
            </a:bodyPr>
            <a:lstStyle/>
            <a:p>
              <a:pPr>
                <a:spcBef>
                  <a:spcPct val="50000"/>
                </a:spcBef>
              </a:pPr>
              <a:r>
                <a:rPr lang="fr-FR" sz="2400"/>
                <a:t>O</a:t>
              </a:r>
              <a:r>
                <a:rPr lang="fr-FR" sz="2400" baseline="-25000"/>
                <a:t>2</a:t>
              </a:r>
            </a:p>
          </p:txBody>
        </p:sp>
      </p:grpSp>
      <p:grpSp>
        <p:nvGrpSpPr>
          <p:cNvPr id="6" name="Group 18"/>
          <p:cNvGrpSpPr>
            <a:grpSpLocks/>
          </p:cNvGrpSpPr>
          <p:nvPr/>
        </p:nvGrpSpPr>
        <p:grpSpPr bwMode="auto">
          <a:xfrm>
            <a:off x="2514600" y="1981200"/>
            <a:ext cx="1219200" cy="2819400"/>
            <a:chOff x="1584" y="864"/>
            <a:chExt cx="768" cy="1776"/>
          </a:xfrm>
        </p:grpSpPr>
        <p:sp>
          <p:nvSpPr>
            <p:cNvPr id="30736" name="Rectangle 16"/>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0737" name="Text Box 17"/>
            <p:cNvSpPr txBox="1">
              <a:spLocks noChangeArrowheads="1"/>
            </p:cNvSpPr>
            <p:nvPr/>
          </p:nvSpPr>
          <p:spPr bwMode="auto">
            <a:xfrm>
              <a:off x="1680" y="1584"/>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0740" name="Text Box 20"/>
          <p:cNvSpPr txBox="1">
            <a:spLocks noChangeArrowheads="1"/>
          </p:cNvSpPr>
          <p:nvPr/>
        </p:nvSpPr>
        <p:spPr bwMode="auto">
          <a:xfrm>
            <a:off x="6286512" y="6143644"/>
            <a:ext cx="1676400" cy="457200"/>
          </a:xfrm>
          <a:prstGeom prst="rect">
            <a:avLst/>
          </a:prstGeom>
          <a:noFill/>
          <a:ln w="9525">
            <a:noFill/>
            <a:miter lim="800000"/>
            <a:headEnd/>
            <a:tailEnd/>
          </a:ln>
          <a:effectLst/>
        </p:spPr>
        <p:txBody>
          <a:bodyPr>
            <a:spAutoFit/>
          </a:bodyPr>
          <a:lstStyle/>
          <a:p>
            <a:pPr>
              <a:spcBef>
                <a:spcPct val="50000"/>
              </a:spcBef>
            </a:pPr>
            <a:r>
              <a:rPr lang="fr-FR" sz="2400" dirty="0"/>
              <a:t>fumées</a:t>
            </a:r>
          </a:p>
        </p:txBody>
      </p:sp>
      <p:grpSp>
        <p:nvGrpSpPr>
          <p:cNvPr id="7" name="Group 29"/>
          <p:cNvGrpSpPr>
            <a:grpSpLocks/>
          </p:cNvGrpSpPr>
          <p:nvPr/>
        </p:nvGrpSpPr>
        <p:grpSpPr bwMode="auto">
          <a:xfrm>
            <a:off x="6248400" y="4953000"/>
            <a:ext cx="1219200" cy="762000"/>
            <a:chOff x="2736" y="2736"/>
            <a:chExt cx="768" cy="480"/>
          </a:xfrm>
        </p:grpSpPr>
        <p:sp>
          <p:nvSpPr>
            <p:cNvPr id="30741" name="Rectangle 21"/>
            <p:cNvSpPr>
              <a:spLocks noChangeArrowheads="1"/>
            </p:cNvSpPr>
            <p:nvPr/>
          </p:nvSpPr>
          <p:spPr bwMode="auto">
            <a:xfrm>
              <a:off x="2736" y="2736"/>
              <a:ext cx="768" cy="480"/>
            </a:xfrm>
            <a:prstGeom prst="rect">
              <a:avLst/>
            </a:prstGeom>
            <a:gradFill rotWithShape="0">
              <a:gsLst>
                <a:gs pos="0">
                  <a:schemeClr val="tx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0742" name="Text Box 22"/>
            <p:cNvSpPr txBox="1">
              <a:spLocks noChangeArrowheads="1"/>
            </p:cNvSpPr>
            <p:nvPr/>
          </p:nvSpPr>
          <p:spPr bwMode="auto">
            <a:xfrm>
              <a:off x="2832" y="2832"/>
              <a:ext cx="576" cy="288"/>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CO</a:t>
              </a:r>
              <a:r>
                <a:rPr lang="fr-FR" sz="2400" baseline="-25000">
                  <a:solidFill>
                    <a:schemeClr val="bg1"/>
                  </a:solidFill>
                </a:rPr>
                <a:t>2</a:t>
              </a:r>
            </a:p>
          </p:txBody>
        </p:sp>
      </p:grpSp>
      <p:grpSp>
        <p:nvGrpSpPr>
          <p:cNvPr id="8" name="Group 26"/>
          <p:cNvGrpSpPr>
            <a:grpSpLocks/>
          </p:cNvGrpSpPr>
          <p:nvPr/>
        </p:nvGrpSpPr>
        <p:grpSpPr bwMode="auto">
          <a:xfrm>
            <a:off x="6248400" y="4343400"/>
            <a:ext cx="1219200" cy="609600"/>
            <a:chOff x="2736" y="2304"/>
            <a:chExt cx="768" cy="384"/>
          </a:xfrm>
        </p:grpSpPr>
        <p:sp>
          <p:nvSpPr>
            <p:cNvPr id="30744" name="Rectangle 24"/>
            <p:cNvSpPr>
              <a:spLocks noChangeArrowheads="1"/>
            </p:cNvSpPr>
            <p:nvPr/>
          </p:nvSpPr>
          <p:spPr bwMode="auto">
            <a:xfrm>
              <a:off x="2736" y="2304"/>
              <a:ext cx="768" cy="384"/>
            </a:xfrm>
            <a:prstGeom prst="rect">
              <a:avLst/>
            </a:prstGeom>
            <a:gradFill rotWithShape="0">
              <a:gsLst>
                <a:gs pos="0">
                  <a:schemeClr val="bg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0745" name="Text Box 25"/>
            <p:cNvSpPr txBox="1">
              <a:spLocks noChangeArrowheads="1"/>
            </p:cNvSpPr>
            <p:nvPr/>
          </p:nvSpPr>
          <p:spPr bwMode="auto">
            <a:xfrm>
              <a:off x="2832" y="2352"/>
              <a:ext cx="576" cy="288"/>
            </a:xfrm>
            <a:prstGeom prst="rect">
              <a:avLst/>
            </a:prstGeom>
            <a:noFill/>
            <a:ln w="9525">
              <a:noFill/>
              <a:miter lim="800000"/>
              <a:headEnd/>
              <a:tailEnd/>
            </a:ln>
            <a:effectLst/>
          </p:spPr>
          <p:txBody>
            <a:bodyPr>
              <a:spAutoFit/>
            </a:bodyPr>
            <a:lstStyle/>
            <a:p>
              <a:pPr>
                <a:spcBef>
                  <a:spcPct val="50000"/>
                </a:spcBef>
              </a:pPr>
              <a:r>
                <a:rPr lang="fr-FR" sz="2400"/>
                <a:t>H</a:t>
              </a:r>
              <a:r>
                <a:rPr lang="fr-FR" sz="2400" baseline="-25000"/>
                <a:t>2</a:t>
              </a:r>
              <a:r>
                <a:rPr lang="fr-FR" sz="2400"/>
                <a:t>O</a:t>
              </a:r>
            </a:p>
          </p:txBody>
        </p:sp>
      </p:grpSp>
      <p:grpSp>
        <p:nvGrpSpPr>
          <p:cNvPr id="9" name="Group 30"/>
          <p:cNvGrpSpPr>
            <a:grpSpLocks/>
          </p:cNvGrpSpPr>
          <p:nvPr/>
        </p:nvGrpSpPr>
        <p:grpSpPr bwMode="auto">
          <a:xfrm>
            <a:off x="6248400" y="3886200"/>
            <a:ext cx="1295400" cy="457200"/>
            <a:chOff x="2736" y="1872"/>
            <a:chExt cx="816" cy="288"/>
          </a:xfrm>
        </p:grpSpPr>
        <p:sp>
          <p:nvSpPr>
            <p:cNvPr id="30747" name="Rectangle 27"/>
            <p:cNvSpPr>
              <a:spLocks noChangeArrowheads="1"/>
            </p:cNvSpPr>
            <p:nvPr/>
          </p:nvSpPr>
          <p:spPr bwMode="auto">
            <a:xfrm>
              <a:off x="2736" y="1872"/>
              <a:ext cx="768" cy="288"/>
            </a:xfrm>
            <a:prstGeom prst="rect">
              <a:avLst/>
            </a:prstGeom>
            <a:gradFill rotWithShape="0">
              <a:gsLst>
                <a:gs pos="0">
                  <a:srgbClr val="FFFF00"/>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0748" name="Text Box 28"/>
            <p:cNvSpPr txBox="1">
              <a:spLocks noChangeArrowheads="1"/>
            </p:cNvSpPr>
            <p:nvPr/>
          </p:nvSpPr>
          <p:spPr bwMode="auto">
            <a:xfrm>
              <a:off x="2736" y="1872"/>
              <a:ext cx="816" cy="288"/>
            </a:xfrm>
            <a:prstGeom prst="rect">
              <a:avLst/>
            </a:prstGeom>
            <a:noFill/>
            <a:ln w="9525">
              <a:noFill/>
              <a:miter lim="800000"/>
              <a:headEnd/>
              <a:tailEnd/>
            </a:ln>
            <a:effectLst/>
          </p:spPr>
          <p:txBody>
            <a:bodyPr>
              <a:spAutoFit/>
            </a:bodyPr>
            <a:lstStyle/>
            <a:p>
              <a:pPr>
                <a:spcBef>
                  <a:spcPct val="50000"/>
                </a:spcBef>
              </a:pPr>
              <a:r>
                <a:rPr lang="fr-FR" sz="2400"/>
                <a:t>SO</a:t>
              </a:r>
              <a:r>
                <a:rPr lang="fr-FR" sz="2400" baseline="-25000"/>
                <a:t>2</a:t>
              </a:r>
            </a:p>
          </p:txBody>
        </p:sp>
      </p:grpSp>
      <p:grpSp>
        <p:nvGrpSpPr>
          <p:cNvPr id="10" name="Group 31"/>
          <p:cNvGrpSpPr>
            <a:grpSpLocks/>
          </p:cNvGrpSpPr>
          <p:nvPr/>
        </p:nvGrpSpPr>
        <p:grpSpPr bwMode="auto">
          <a:xfrm>
            <a:off x="6248400" y="1066800"/>
            <a:ext cx="1219200" cy="2819400"/>
            <a:chOff x="1584" y="864"/>
            <a:chExt cx="768" cy="1776"/>
          </a:xfrm>
        </p:grpSpPr>
        <p:sp>
          <p:nvSpPr>
            <p:cNvPr id="30752" name="Rectangle 32"/>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0753" name="Text Box 33"/>
            <p:cNvSpPr txBox="1">
              <a:spLocks noChangeArrowheads="1"/>
            </p:cNvSpPr>
            <p:nvPr/>
          </p:nvSpPr>
          <p:spPr bwMode="auto">
            <a:xfrm>
              <a:off x="1680" y="1584"/>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0761" name="Line 41"/>
          <p:cNvSpPr>
            <a:spLocks noChangeShapeType="1"/>
          </p:cNvSpPr>
          <p:nvPr/>
        </p:nvSpPr>
        <p:spPr bwMode="auto">
          <a:xfrm>
            <a:off x="1905000" y="5334000"/>
            <a:ext cx="4267200" cy="0"/>
          </a:xfrm>
          <a:prstGeom prst="line">
            <a:avLst/>
          </a:prstGeom>
          <a:noFill/>
          <a:ln w="76200">
            <a:solidFill>
              <a:schemeClr val="tx1"/>
            </a:solidFill>
            <a:round/>
            <a:headEnd/>
            <a:tailEnd type="triangle" w="med" len="med"/>
          </a:ln>
          <a:effectLst/>
        </p:spPr>
        <p:txBody>
          <a:bodyPr/>
          <a:lstStyle/>
          <a:p>
            <a:endParaRPr lang="fr-FR"/>
          </a:p>
        </p:txBody>
      </p:sp>
      <p:grpSp>
        <p:nvGrpSpPr>
          <p:cNvPr id="11" name="Group 48"/>
          <p:cNvGrpSpPr>
            <a:grpSpLocks/>
          </p:cNvGrpSpPr>
          <p:nvPr/>
        </p:nvGrpSpPr>
        <p:grpSpPr bwMode="auto">
          <a:xfrm>
            <a:off x="1981200" y="4267200"/>
            <a:ext cx="4191000" cy="990600"/>
            <a:chOff x="1248" y="2448"/>
            <a:chExt cx="2640" cy="624"/>
          </a:xfrm>
        </p:grpSpPr>
        <p:sp>
          <p:nvSpPr>
            <p:cNvPr id="30760" name="Line 40"/>
            <p:cNvSpPr>
              <a:spLocks noChangeShapeType="1"/>
            </p:cNvSpPr>
            <p:nvPr/>
          </p:nvSpPr>
          <p:spPr bwMode="auto">
            <a:xfrm flipV="1">
              <a:off x="1920" y="2736"/>
              <a:ext cx="1968" cy="336"/>
            </a:xfrm>
            <a:prstGeom prst="line">
              <a:avLst/>
            </a:prstGeom>
            <a:noFill/>
            <a:ln w="76200">
              <a:solidFill>
                <a:schemeClr val="tx1"/>
              </a:solidFill>
              <a:round/>
              <a:headEnd/>
              <a:tailEnd type="triangle" w="med" len="med"/>
            </a:ln>
            <a:effectLst/>
          </p:spPr>
          <p:txBody>
            <a:bodyPr/>
            <a:lstStyle/>
            <a:p>
              <a:endParaRPr lang="fr-FR"/>
            </a:p>
          </p:txBody>
        </p:sp>
        <p:sp>
          <p:nvSpPr>
            <p:cNvPr id="30763" name="Line 43"/>
            <p:cNvSpPr>
              <a:spLocks noChangeShapeType="1"/>
            </p:cNvSpPr>
            <p:nvPr/>
          </p:nvSpPr>
          <p:spPr bwMode="auto">
            <a:xfrm>
              <a:off x="1248" y="2448"/>
              <a:ext cx="672" cy="624"/>
            </a:xfrm>
            <a:prstGeom prst="line">
              <a:avLst/>
            </a:prstGeom>
            <a:noFill/>
            <a:ln w="76200">
              <a:solidFill>
                <a:schemeClr val="tx1"/>
              </a:solidFill>
              <a:round/>
              <a:headEnd/>
              <a:tailEnd/>
            </a:ln>
            <a:effectLst/>
          </p:spPr>
          <p:txBody>
            <a:bodyPr/>
            <a:lstStyle/>
            <a:p>
              <a:endParaRPr lang="fr-FR"/>
            </a:p>
          </p:txBody>
        </p:sp>
      </p:grpSp>
      <p:grpSp>
        <p:nvGrpSpPr>
          <p:cNvPr id="12" name="Group 47"/>
          <p:cNvGrpSpPr>
            <a:grpSpLocks/>
          </p:cNvGrpSpPr>
          <p:nvPr/>
        </p:nvGrpSpPr>
        <p:grpSpPr bwMode="auto">
          <a:xfrm>
            <a:off x="1981200" y="3886200"/>
            <a:ext cx="4191000" cy="1143000"/>
            <a:chOff x="1248" y="2208"/>
            <a:chExt cx="2640" cy="720"/>
          </a:xfrm>
        </p:grpSpPr>
        <p:sp>
          <p:nvSpPr>
            <p:cNvPr id="30759" name="Line 39"/>
            <p:cNvSpPr>
              <a:spLocks noChangeShapeType="1"/>
            </p:cNvSpPr>
            <p:nvPr/>
          </p:nvSpPr>
          <p:spPr bwMode="auto">
            <a:xfrm flipV="1">
              <a:off x="1968" y="2400"/>
              <a:ext cx="1920" cy="528"/>
            </a:xfrm>
            <a:prstGeom prst="line">
              <a:avLst/>
            </a:prstGeom>
            <a:noFill/>
            <a:ln w="76200">
              <a:solidFill>
                <a:schemeClr val="tx1"/>
              </a:solidFill>
              <a:round/>
              <a:headEnd/>
              <a:tailEnd type="triangle" w="med" len="med"/>
            </a:ln>
            <a:effectLst/>
          </p:spPr>
          <p:txBody>
            <a:bodyPr/>
            <a:lstStyle/>
            <a:p>
              <a:endParaRPr lang="fr-FR"/>
            </a:p>
          </p:txBody>
        </p:sp>
        <p:sp>
          <p:nvSpPr>
            <p:cNvPr id="30765" name="Line 45"/>
            <p:cNvSpPr>
              <a:spLocks noChangeShapeType="1"/>
            </p:cNvSpPr>
            <p:nvPr/>
          </p:nvSpPr>
          <p:spPr bwMode="auto">
            <a:xfrm>
              <a:off x="1248" y="2208"/>
              <a:ext cx="720" cy="720"/>
            </a:xfrm>
            <a:prstGeom prst="line">
              <a:avLst/>
            </a:prstGeom>
            <a:noFill/>
            <a:ln w="76200">
              <a:solidFill>
                <a:schemeClr val="tx1"/>
              </a:solidFill>
              <a:round/>
              <a:headEnd/>
              <a:tailEnd/>
            </a:ln>
            <a:effectLst/>
          </p:spPr>
          <p:txBody>
            <a:bodyPr/>
            <a:lstStyle/>
            <a:p>
              <a:endParaRPr lang="fr-FR"/>
            </a:p>
          </p:txBody>
        </p:sp>
      </p:grpSp>
      <p:grpSp>
        <p:nvGrpSpPr>
          <p:cNvPr id="13" name="Group 50"/>
          <p:cNvGrpSpPr>
            <a:grpSpLocks/>
          </p:cNvGrpSpPr>
          <p:nvPr/>
        </p:nvGrpSpPr>
        <p:grpSpPr bwMode="auto">
          <a:xfrm>
            <a:off x="3810000" y="1143000"/>
            <a:ext cx="2362200" cy="3581400"/>
            <a:chOff x="2400" y="480"/>
            <a:chExt cx="1488" cy="2256"/>
          </a:xfrm>
        </p:grpSpPr>
        <p:sp>
          <p:nvSpPr>
            <p:cNvPr id="30758" name="Line 38"/>
            <p:cNvSpPr>
              <a:spLocks noChangeShapeType="1"/>
            </p:cNvSpPr>
            <p:nvPr/>
          </p:nvSpPr>
          <p:spPr bwMode="auto">
            <a:xfrm flipV="1">
              <a:off x="2400" y="480"/>
              <a:ext cx="1488" cy="528"/>
            </a:xfrm>
            <a:prstGeom prst="line">
              <a:avLst/>
            </a:prstGeom>
            <a:noFill/>
            <a:ln w="76200">
              <a:solidFill>
                <a:schemeClr val="tx1"/>
              </a:solidFill>
              <a:round/>
              <a:headEnd/>
              <a:tailEnd type="triangle" w="med" len="med"/>
            </a:ln>
            <a:effectLst/>
          </p:spPr>
          <p:txBody>
            <a:bodyPr/>
            <a:lstStyle/>
            <a:p>
              <a:endParaRPr lang="fr-FR"/>
            </a:p>
          </p:txBody>
        </p:sp>
        <p:sp>
          <p:nvSpPr>
            <p:cNvPr id="30769" name="Line 49"/>
            <p:cNvSpPr>
              <a:spLocks noChangeShapeType="1"/>
            </p:cNvSpPr>
            <p:nvPr/>
          </p:nvSpPr>
          <p:spPr bwMode="auto">
            <a:xfrm flipV="1">
              <a:off x="2400" y="2208"/>
              <a:ext cx="1488" cy="528"/>
            </a:xfrm>
            <a:prstGeom prst="line">
              <a:avLst/>
            </a:prstGeom>
            <a:noFill/>
            <a:ln w="76200">
              <a:solidFill>
                <a:schemeClr val="tx1"/>
              </a:solidFill>
              <a:round/>
              <a:headEnd/>
              <a:tailEnd type="triangle" w="med" len="med"/>
            </a:ln>
            <a:effectLst/>
          </p:spPr>
          <p:txBody>
            <a:bodyPr/>
            <a:lstStyle/>
            <a:p>
              <a:endParaRPr lang="fr-FR"/>
            </a:p>
          </p:txBody>
        </p:sp>
      </p:grpSp>
      <p:grpSp>
        <p:nvGrpSpPr>
          <p:cNvPr id="14" name="Group 57"/>
          <p:cNvGrpSpPr>
            <a:grpSpLocks/>
          </p:cNvGrpSpPr>
          <p:nvPr/>
        </p:nvGrpSpPr>
        <p:grpSpPr bwMode="auto">
          <a:xfrm>
            <a:off x="3810000" y="1981200"/>
            <a:ext cx="1066800" cy="3733800"/>
            <a:chOff x="2400" y="1248"/>
            <a:chExt cx="672" cy="2352"/>
          </a:xfrm>
        </p:grpSpPr>
        <p:sp>
          <p:nvSpPr>
            <p:cNvPr id="30773" name="AutoShape 53"/>
            <p:cNvSpPr>
              <a:spLocks/>
            </p:cNvSpPr>
            <p:nvPr/>
          </p:nvSpPr>
          <p:spPr bwMode="auto">
            <a:xfrm>
              <a:off x="2400" y="1248"/>
              <a:ext cx="336" cy="2352"/>
            </a:xfrm>
            <a:prstGeom prst="rightBracket">
              <a:avLst>
                <a:gd name="adj" fmla="val 58333"/>
              </a:avLst>
            </a:prstGeom>
            <a:noFill/>
            <a:ln w="12700">
              <a:solidFill>
                <a:schemeClr val="tx1"/>
              </a:solidFill>
              <a:round/>
              <a:headEnd/>
              <a:tailEnd/>
            </a:ln>
            <a:effectLst/>
          </p:spPr>
          <p:txBody>
            <a:bodyPr wrap="none" anchor="ctr"/>
            <a:lstStyle/>
            <a:p>
              <a:endParaRPr lang="fr-FR"/>
            </a:p>
          </p:txBody>
        </p:sp>
        <p:sp>
          <p:nvSpPr>
            <p:cNvPr id="30775" name="Text Box 55"/>
            <p:cNvSpPr txBox="1">
              <a:spLocks noChangeArrowheads="1"/>
            </p:cNvSpPr>
            <p:nvPr/>
          </p:nvSpPr>
          <p:spPr bwMode="auto">
            <a:xfrm>
              <a:off x="2448" y="2254"/>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Va</a:t>
              </a:r>
            </a:p>
          </p:txBody>
        </p:sp>
      </p:grpSp>
      <p:grpSp>
        <p:nvGrpSpPr>
          <p:cNvPr id="15" name="Group 58"/>
          <p:cNvGrpSpPr>
            <a:grpSpLocks/>
          </p:cNvGrpSpPr>
          <p:nvPr/>
        </p:nvGrpSpPr>
        <p:grpSpPr bwMode="auto">
          <a:xfrm>
            <a:off x="7620000" y="1066800"/>
            <a:ext cx="1143000" cy="4648200"/>
            <a:chOff x="4800" y="672"/>
            <a:chExt cx="720" cy="2928"/>
          </a:xfrm>
        </p:grpSpPr>
        <p:sp>
          <p:nvSpPr>
            <p:cNvPr id="30774" name="AutoShape 54"/>
            <p:cNvSpPr>
              <a:spLocks/>
            </p:cNvSpPr>
            <p:nvPr/>
          </p:nvSpPr>
          <p:spPr bwMode="auto">
            <a:xfrm>
              <a:off x="4800" y="672"/>
              <a:ext cx="384" cy="2928"/>
            </a:xfrm>
            <a:prstGeom prst="rightBracket">
              <a:avLst>
                <a:gd name="adj" fmla="val 63542"/>
              </a:avLst>
            </a:prstGeom>
            <a:noFill/>
            <a:ln w="9525">
              <a:solidFill>
                <a:schemeClr val="tx1"/>
              </a:solidFill>
              <a:round/>
              <a:headEnd/>
              <a:tailEnd/>
            </a:ln>
            <a:effectLst/>
          </p:spPr>
          <p:txBody>
            <a:bodyPr wrap="none" anchor="ctr"/>
            <a:lstStyle/>
            <a:p>
              <a:endParaRPr lang="fr-FR"/>
            </a:p>
          </p:txBody>
        </p:sp>
        <p:sp>
          <p:nvSpPr>
            <p:cNvPr id="30776" name="Text Box 56"/>
            <p:cNvSpPr txBox="1">
              <a:spLocks noChangeArrowheads="1"/>
            </p:cNvSpPr>
            <p:nvPr/>
          </p:nvSpPr>
          <p:spPr bwMode="auto">
            <a:xfrm>
              <a:off x="4896" y="2016"/>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Vfn</a:t>
              </a:r>
            </a:p>
          </p:txBody>
        </p:sp>
      </p:grpSp>
      <p:sp>
        <p:nvSpPr>
          <p:cNvPr id="30779" name="Text Box 59"/>
          <p:cNvSpPr txBox="1">
            <a:spLocks noChangeArrowheads="1"/>
          </p:cNvSpPr>
          <p:nvPr/>
        </p:nvSpPr>
        <p:spPr bwMode="auto">
          <a:xfrm>
            <a:off x="457200" y="762000"/>
            <a:ext cx="4953000" cy="457200"/>
          </a:xfrm>
          <a:prstGeom prst="rect">
            <a:avLst/>
          </a:prstGeom>
          <a:noFill/>
          <a:ln w="9525">
            <a:noFill/>
            <a:miter lim="800000"/>
            <a:headEnd/>
            <a:tailEnd/>
          </a:ln>
          <a:effectLst/>
        </p:spPr>
        <p:txBody>
          <a:bodyPr>
            <a:spAutoFit/>
          </a:bodyPr>
          <a:lstStyle/>
          <a:p>
            <a:pPr algn="l">
              <a:spcBef>
                <a:spcPct val="50000"/>
              </a:spcBef>
            </a:pPr>
            <a:r>
              <a:rPr lang="fr-FR" sz="2400" i="1" dirty="0"/>
              <a:t>Complète sans excès ni défaut d’air</a:t>
            </a:r>
          </a:p>
        </p:txBody>
      </p:sp>
      <p:sp>
        <p:nvSpPr>
          <p:cNvPr id="30783" name="Text Box 63">
            <a:hlinkClick r:id="rId2" action="ppaction://hlinksldjump"/>
          </p:cNvPr>
          <p:cNvSpPr txBox="1">
            <a:spLocks noChangeArrowheads="1"/>
          </p:cNvSpPr>
          <p:nvPr/>
        </p:nvSpPr>
        <p:spPr bwMode="auto">
          <a:xfrm>
            <a:off x="976313" y="104775"/>
            <a:ext cx="7100887" cy="396875"/>
          </a:xfrm>
          <a:prstGeom prst="rect">
            <a:avLst/>
          </a:prstGeom>
          <a:noFill/>
          <a:ln w="3175">
            <a:noFill/>
            <a:miter lim="800000"/>
            <a:headEnd/>
            <a:tailEnd/>
          </a:ln>
          <a:effectLst/>
        </p:spPr>
        <p:txBody>
          <a:bodyPr>
            <a:spAutoFit/>
          </a:bodyPr>
          <a:lstStyle/>
          <a:p>
            <a:pPr>
              <a:spcBef>
                <a:spcPct val="50000"/>
              </a:spcBef>
            </a:pPr>
            <a:r>
              <a:rPr lang="fr-FR" sz="2000" b="1" dirty="0">
                <a:solidFill>
                  <a:srgbClr val="C00000"/>
                </a:solidFill>
                <a:latin typeface="Tahoma" pitchFamily="34" charset="0"/>
              </a:rPr>
              <a:t>  Combustion stœchiométrique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22"/>
                                        </p:tgtEl>
                                        <p:attrNameLst>
                                          <p:attrName>style.visibility</p:attrName>
                                        </p:attrNameLst>
                                      </p:cBhvr>
                                      <p:to>
                                        <p:strVal val="visible"/>
                                      </p:to>
                                    </p:set>
                                  </p:childTnLst>
                                </p:cTn>
                              </p:par>
                            </p:childTnLst>
                          </p:cTn>
                        </p:par>
                        <p:par>
                          <p:cTn id="7" fill="hold">
                            <p:stCondLst>
                              <p:cond delay="500"/>
                            </p:stCondLst>
                            <p:childTnLst>
                              <p:par>
                                <p:cTn id="8" presetID="17" presetClass="entr" presetSubtype="4"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ppt_y+#ppt_h/2"/>
                                          </p:val>
                                        </p:tav>
                                        <p:tav tm="100000">
                                          <p:val>
                                            <p:strVal val="#ppt_y"/>
                                          </p:val>
                                        </p:tav>
                                      </p:tavLst>
                                    </p:anim>
                                    <p:anim calcmode="lin" valueType="num">
                                      <p:cBhvr>
                                        <p:cTn id="12" dur="500" fill="hold"/>
                                        <p:tgtEl>
                                          <p:spTgt spid="2"/>
                                        </p:tgtEl>
                                        <p:attrNameLst>
                                          <p:attrName>ppt_w</p:attrName>
                                        </p:attrNameLst>
                                      </p:cBhvr>
                                      <p:tavLst>
                                        <p:tav tm="0">
                                          <p:val>
                                            <p:strVal val="#ppt_w"/>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7"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ppt_y+#ppt_h/2"/>
                                          </p:val>
                                        </p:tav>
                                        <p:tav tm="100000">
                                          <p:val>
                                            <p:strVal val="#ppt_y"/>
                                          </p:val>
                                        </p:tav>
                                      </p:tavLst>
                                    </p:anim>
                                    <p:anim calcmode="lin" valueType="num">
                                      <p:cBhvr>
                                        <p:cTn id="19" dur="500" fill="hold"/>
                                        <p:tgtEl>
                                          <p:spTgt spid="3"/>
                                        </p:tgtEl>
                                        <p:attrNameLst>
                                          <p:attrName>ppt_w</p:attrName>
                                        </p:attrNameLst>
                                      </p:cBhvr>
                                      <p:tavLst>
                                        <p:tav tm="0">
                                          <p:val>
                                            <p:strVal val="#ppt_w"/>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17" presetClass="entr" presetSubtype="4"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100000">
                                          <p:val>
                                            <p:strVal val="#ppt_x"/>
                                          </p:val>
                                        </p:tav>
                                      </p:tavLst>
                                    </p:anim>
                                    <p:anim calcmode="lin" valueType="num">
                                      <p:cBhvr>
                                        <p:cTn id="25" dur="500" fill="hold"/>
                                        <p:tgtEl>
                                          <p:spTgt spid="4"/>
                                        </p:tgtEl>
                                        <p:attrNameLst>
                                          <p:attrName>ppt_y</p:attrName>
                                        </p:attrNameLst>
                                      </p:cBhvr>
                                      <p:tavLst>
                                        <p:tav tm="0">
                                          <p:val>
                                            <p:strVal val="#ppt_y+#ppt_h/2"/>
                                          </p:val>
                                        </p:tav>
                                        <p:tav tm="100000">
                                          <p:val>
                                            <p:strVal val="#ppt_y"/>
                                          </p:val>
                                        </p:tav>
                                      </p:tavLst>
                                    </p:anim>
                                    <p:anim calcmode="lin" valueType="num">
                                      <p:cBhvr>
                                        <p:cTn id="26" dur="500" fill="hold"/>
                                        <p:tgtEl>
                                          <p:spTgt spid="4"/>
                                        </p:tgtEl>
                                        <p:attrNameLst>
                                          <p:attrName>ppt_w</p:attrName>
                                        </p:attrNameLst>
                                      </p:cBhvr>
                                      <p:tavLst>
                                        <p:tav tm="0">
                                          <p:val>
                                            <p:strVal val="#ppt_w"/>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3073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7" presetClass="entr" presetSubtype="4"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ppt_x</p:attrName>
                                        </p:attrNameLst>
                                      </p:cBhvr>
                                      <p:tavLst>
                                        <p:tav tm="0">
                                          <p:val>
                                            <p:strVal val="#ppt_x"/>
                                          </p:val>
                                        </p:tav>
                                        <p:tav tm="100000">
                                          <p:val>
                                            <p:strVal val="#ppt_x"/>
                                          </p:val>
                                        </p:tav>
                                      </p:tavLst>
                                    </p:anim>
                                    <p:anim calcmode="lin" valueType="num">
                                      <p:cBhvr>
                                        <p:cTn id="37" dur="500" fill="hold"/>
                                        <p:tgtEl>
                                          <p:spTgt spid="5"/>
                                        </p:tgtEl>
                                        <p:attrNameLst>
                                          <p:attrName>ppt_y</p:attrName>
                                        </p:attrNameLst>
                                      </p:cBhvr>
                                      <p:tavLst>
                                        <p:tav tm="0">
                                          <p:val>
                                            <p:strVal val="#ppt_y+#ppt_h/2"/>
                                          </p:val>
                                        </p:tav>
                                        <p:tav tm="100000">
                                          <p:val>
                                            <p:strVal val="#ppt_y"/>
                                          </p:val>
                                        </p:tav>
                                      </p:tavLst>
                                    </p:anim>
                                    <p:anim calcmode="lin" valueType="num">
                                      <p:cBhvr>
                                        <p:cTn id="38" dur="500" fill="hold"/>
                                        <p:tgtEl>
                                          <p:spTgt spid="5"/>
                                        </p:tgtEl>
                                        <p:attrNameLst>
                                          <p:attrName>ppt_w</p:attrName>
                                        </p:attrNameLst>
                                      </p:cBhvr>
                                      <p:tavLst>
                                        <p:tav tm="0">
                                          <p:val>
                                            <p:strVal val="#ppt_w"/>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4"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ppt_x</p:attrName>
                                        </p:attrNameLst>
                                      </p:cBhvr>
                                      <p:tavLst>
                                        <p:tav tm="0">
                                          <p:val>
                                            <p:strVal val="#ppt_x"/>
                                          </p:val>
                                        </p:tav>
                                        <p:tav tm="100000">
                                          <p:val>
                                            <p:strVal val="#ppt_x"/>
                                          </p:val>
                                        </p:tav>
                                      </p:tavLst>
                                    </p:anim>
                                    <p:anim calcmode="lin" valueType="num">
                                      <p:cBhvr>
                                        <p:cTn id="45" dur="500" fill="hold"/>
                                        <p:tgtEl>
                                          <p:spTgt spid="6"/>
                                        </p:tgtEl>
                                        <p:attrNameLst>
                                          <p:attrName>ppt_y</p:attrName>
                                        </p:attrNameLst>
                                      </p:cBhvr>
                                      <p:tavLst>
                                        <p:tav tm="0">
                                          <p:val>
                                            <p:strVal val="#ppt_y+#ppt_h/2"/>
                                          </p:val>
                                        </p:tav>
                                        <p:tav tm="100000">
                                          <p:val>
                                            <p:strVal val="#ppt_y"/>
                                          </p:val>
                                        </p:tav>
                                      </p:tavLst>
                                    </p:anim>
                                    <p:anim calcmode="lin" valueType="num">
                                      <p:cBhvr>
                                        <p:cTn id="46" dur="500" fill="hold"/>
                                        <p:tgtEl>
                                          <p:spTgt spid="6"/>
                                        </p:tgtEl>
                                        <p:attrNameLst>
                                          <p:attrName>ppt_w</p:attrName>
                                        </p:attrNameLst>
                                      </p:cBhvr>
                                      <p:tavLst>
                                        <p:tav tm="0">
                                          <p:val>
                                            <p:strVal val="#ppt_w"/>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childTnLst>
                                </p:cTn>
                              </p:par>
                            </p:childTnLst>
                          </p:cTn>
                        </p:par>
                        <p:par>
                          <p:cTn id="48" fill="hold">
                            <p:stCondLst>
                              <p:cond delay="500"/>
                            </p:stCondLst>
                            <p:childTnLst>
                              <p:par>
                                <p:cTn id="49" presetID="1" presetClass="entr" presetSubtype="0" fill="hold" nodeType="afterEffect">
                                  <p:stCondLst>
                                    <p:cond delay="0"/>
                                  </p:stCondLst>
                                  <p:childTnLst>
                                    <p:set>
                                      <p:cBhvr>
                                        <p:cTn id="50" dur="1" fill="hold">
                                          <p:stCondLst>
                                            <p:cond delay="499"/>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074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1" presetClass="entr" presetSubtype="0" fill="hold" grpId="0" nodeType="clickEffect">
                                  <p:stCondLst>
                                    <p:cond delay="0"/>
                                  </p:stCondLst>
                                  <p:childTnLst>
                                    <p:set>
                                      <p:cBhvr>
                                        <p:cTn id="58" dur="1000">
                                          <p:stCondLst>
                                            <p:cond delay="0"/>
                                          </p:stCondLst>
                                        </p:cTn>
                                        <p:tgtEl>
                                          <p:spTgt spid="30761"/>
                                        </p:tgtEl>
                                        <p:attrNameLst>
                                          <p:attrName>style.visibility</p:attrName>
                                        </p:attrNameLst>
                                      </p:cBhvr>
                                      <p:to>
                                        <p:strVal val="visible"/>
                                      </p:to>
                                    </p:set>
                                  </p:childTnLst>
                                </p:cTn>
                              </p:par>
                            </p:childTnLst>
                          </p:cTn>
                        </p:par>
                        <p:par>
                          <p:cTn id="59" fill="hold">
                            <p:stCondLst>
                              <p:cond delay="1000"/>
                            </p:stCondLst>
                            <p:childTnLst>
                              <p:par>
                                <p:cTn id="60" presetID="17" presetClass="entr" presetSubtype="8"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p:cTn id="62" dur="500" fill="hold"/>
                                        <p:tgtEl>
                                          <p:spTgt spid="7"/>
                                        </p:tgtEl>
                                        <p:attrNameLst>
                                          <p:attrName>ppt_x</p:attrName>
                                        </p:attrNameLst>
                                      </p:cBhvr>
                                      <p:tavLst>
                                        <p:tav tm="0">
                                          <p:val>
                                            <p:strVal val="#ppt_x-#ppt_w/2"/>
                                          </p:val>
                                        </p:tav>
                                        <p:tav tm="100000">
                                          <p:val>
                                            <p:strVal val="#ppt_x"/>
                                          </p:val>
                                        </p:tav>
                                      </p:tavLst>
                                    </p:anim>
                                    <p:anim calcmode="lin" valueType="num">
                                      <p:cBhvr>
                                        <p:cTn id="63" dur="500" fill="hold"/>
                                        <p:tgtEl>
                                          <p:spTgt spid="7"/>
                                        </p:tgtEl>
                                        <p:attrNameLst>
                                          <p:attrName>ppt_y</p:attrName>
                                        </p:attrNameLst>
                                      </p:cBhvr>
                                      <p:tavLst>
                                        <p:tav tm="0">
                                          <p:val>
                                            <p:strVal val="#ppt_y"/>
                                          </p:val>
                                        </p:tav>
                                        <p:tav tm="100000">
                                          <p:val>
                                            <p:strVal val="#ppt_y"/>
                                          </p:val>
                                        </p:tav>
                                      </p:tavLst>
                                    </p:anim>
                                    <p:anim calcmode="lin" valueType="num">
                                      <p:cBhvr>
                                        <p:cTn id="64" dur="500" fill="hold"/>
                                        <p:tgtEl>
                                          <p:spTgt spid="7"/>
                                        </p:tgtEl>
                                        <p:attrNameLst>
                                          <p:attrName>ppt_w</p:attrName>
                                        </p:attrNameLst>
                                      </p:cBhvr>
                                      <p:tavLst>
                                        <p:tav tm="0">
                                          <p:val>
                                            <p:fltVal val="0"/>
                                          </p:val>
                                        </p:tav>
                                        <p:tav tm="100000">
                                          <p:val>
                                            <p:strVal val="#ppt_w"/>
                                          </p:val>
                                        </p:tav>
                                      </p:tavLst>
                                    </p:anim>
                                    <p:anim calcmode="lin" valueType="num">
                                      <p:cBhvr>
                                        <p:cTn id="6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11" presetClass="entr" presetSubtype="0" fill="hold" nodeType="clickEffect">
                                  <p:stCondLst>
                                    <p:cond delay="0"/>
                                  </p:stCondLst>
                                  <p:childTnLst>
                                    <p:set>
                                      <p:cBhvr>
                                        <p:cTn id="69" dur="1000">
                                          <p:stCondLst>
                                            <p:cond delay="0"/>
                                          </p:stCondLst>
                                        </p:cTn>
                                        <p:tgtEl>
                                          <p:spTgt spid="11"/>
                                        </p:tgtEl>
                                        <p:attrNameLst>
                                          <p:attrName>style.visibility</p:attrName>
                                        </p:attrNameLst>
                                      </p:cBhvr>
                                      <p:to>
                                        <p:strVal val="visible"/>
                                      </p:to>
                                    </p:set>
                                  </p:childTnLst>
                                </p:cTn>
                              </p:par>
                            </p:childTnLst>
                          </p:cTn>
                        </p:par>
                        <p:par>
                          <p:cTn id="70" fill="hold">
                            <p:stCondLst>
                              <p:cond delay="1000"/>
                            </p:stCondLst>
                            <p:childTnLst>
                              <p:par>
                                <p:cTn id="71" presetID="17" presetClass="entr" presetSubtype="8"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ppt_x</p:attrName>
                                        </p:attrNameLst>
                                      </p:cBhvr>
                                      <p:tavLst>
                                        <p:tav tm="0">
                                          <p:val>
                                            <p:strVal val="#ppt_x-#ppt_w/2"/>
                                          </p:val>
                                        </p:tav>
                                        <p:tav tm="100000">
                                          <p:val>
                                            <p:strVal val="#ppt_x"/>
                                          </p:val>
                                        </p:tav>
                                      </p:tavLst>
                                    </p:anim>
                                    <p:anim calcmode="lin" valueType="num">
                                      <p:cBhvr>
                                        <p:cTn id="74" dur="500" fill="hold"/>
                                        <p:tgtEl>
                                          <p:spTgt spid="8"/>
                                        </p:tgtEl>
                                        <p:attrNameLst>
                                          <p:attrName>ppt_y</p:attrName>
                                        </p:attrNameLst>
                                      </p:cBhvr>
                                      <p:tavLst>
                                        <p:tav tm="0">
                                          <p:val>
                                            <p:strVal val="#ppt_y"/>
                                          </p:val>
                                        </p:tav>
                                        <p:tav tm="100000">
                                          <p:val>
                                            <p:strVal val="#ppt_y"/>
                                          </p:val>
                                        </p:tav>
                                      </p:tavLst>
                                    </p:anim>
                                    <p:anim calcmode="lin" valueType="num">
                                      <p:cBhvr>
                                        <p:cTn id="75" dur="500" fill="hold"/>
                                        <p:tgtEl>
                                          <p:spTgt spid="8"/>
                                        </p:tgtEl>
                                        <p:attrNameLst>
                                          <p:attrName>ppt_w</p:attrName>
                                        </p:attrNameLst>
                                      </p:cBhvr>
                                      <p:tavLst>
                                        <p:tav tm="0">
                                          <p:val>
                                            <p:fltVal val="0"/>
                                          </p:val>
                                        </p:tav>
                                        <p:tav tm="100000">
                                          <p:val>
                                            <p:strVal val="#ppt_w"/>
                                          </p:val>
                                        </p:tav>
                                      </p:tavLst>
                                    </p:anim>
                                    <p:anim calcmode="lin" valueType="num">
                                      <p:cBhvr>
                                        <p:cTn id="76"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1" presetClass="entr" presetSubtype="0" fill="hold" nodeType="clickEffect">
                                  <p:stCondLst>
                                    <p:cond delay="0"/>
                                  </p:stCondLst>
                                  <p:childTnLst>
                                    <p:set>
                                      <p:cBhvr>
                                        <p:cTn id="80" dur="1000">
                                          <p:stCondLst>
                                            <p:cond delay="0"/>
                                          </p:stCondLst>
                                        </p:cTn>
                                        <p:tgtEl>
                                          <p:spTgt spid="12"/>
                                        </p:tgtEl>
                                        <p:attrNameLst>
                                          <p:attrName>style.visibility</p:attrName>
                                        </p:attrNameLst>
                                      </p:cBhvr>
                                      <p:to>
                                        <p:strVal val="visible"/>
                                      </p:to>
                                    </p:set>
                                  </p:childTnLst>
                                </p:cTn>
                              </p:par>
                            </p:childTnLst>
                          </p:cTn>
                        </p:par>
                        <p:par>
                          <p:cTn id="81" fill="hold">
                            <p:stCondLst>
                              <p:cond delay="1000"/>
                            </p:stCondLst>
                            <p:childTnLst>
                              <p:par>
                                <p:cTn id="82" presetID="17" presetClass="entr" presetSubtype="8"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p:cTn id="84" dur="500" fill="hold"/>
                                        <p:tgtEl>
                                          <p:spTgt spid="9"/>
                                        </p:tgtEl>
                                        <p:attrNameLst>
                                          <p:attrName>ppt_x</p:attrName>
                                        </p:attrNameLst>
                                      </p:cBhvr>
                                      <p:tavLst>
                                        <p:tav tm="0">
                                          <p:val>
                                            <p:strVal val="#ppt_x-#ppt_w/2"/>
                                          </p:val>
                                        </p:tav>
                                        <p:tav tm="100000">
                                          <p:val>
                                            <p:strVal val="#ppt_x"/>
                                          </p:val>
                                        </p:tav>
                                      </p:tavLst>
                                    </p:anim>
                                    <p:anim calcmode="lin" valueType="num">
                                      <p:cBhvr>
                                        <p:cTn id="85" dur="500" fill="hold"/>
                                        <p:tgtEl>
                                          <p:spTgt spid="9"/>
                                        </p:tgtEl>
                                        <p:attrNameLst>
                                          <p:attrName>ppt_y</p:attrName>
                                        </p:attrNameLst>
                                      </p:cBhvr>
                                      <p:tavLst>
                                        <p:tav tm="0">
                                          <p:val>
                                            <p:strVal val="#ppt_y"/>
                                          </p:val>
                                        </p:tav>
                                        <p:tav tm="100000">
                                          <p:val>
                                            <p:strVal val="#ppt_y"/>
                                          </p:val>
                                        </p:tav>
                                      </p:tavLst>
                                    </p:anim>
                                    <p:anim calcmode="lin" valueType="num">
                                      <p:cBhvr>
                                        <p:cTn id="86" dur="500" fill="hold"/>
                                        <p:tgtEl>
                                          <p:spTgt spid="9"/>
                                        </p:tgtEl>
                                        <p:attrNameLst>
                                          <p:attrName>ppt_w</p:attrName>
                                        </p:attrNameLst>
                                      </p:cBhvr>
                                      <p:tavLst>
                                        <p:tav tm="0">
                                          <p:val>
                                            <p:fltVal val="0"/>
                                          </p:val>
                                        </p:tav>
                                        <p:tav tm="100000">
                                          <p:val>
                                            <p:strVal val="#ppt_w"/>
                                          </p:val>
                                        </p:tav>
                                      </p:tavLst>
                                    </p:anim>
                                    <p:anim calcmode="lin" valueType="num">
                                      <p:cBhvr>
                                        <p:cTn id="87"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11" presetClass="entr" presetSubtype="0" fill="hold" nodeType="clickEffect">
                                  <p:stCondLst>
                                    <p:cond delay="0"/>
                                  </p:stCondLst>
                                  <p:childTnLst>
                                    <p:set>
                                      <p:cBhvr>
                                        <p:cTn id="91" dur="1000">
                                          <p:stCondLst>
                                            <p:cond delay="0"/>
                                          </p:stCondLst>
                                        </p:cTn>
                                        <p:tgtEl>
                                          <p:spTgt spid="13"/>
                                        </p:tgtEl>
                                        <p:attrNameLst>
                                          <p:attrName>style.visibility</p:attrName>
                                        </p:attrNameLst>
                                      </p:cBhvr>
                                      <p:to>
                                        <p:strVal val="visible"/>
                                      </p:to>
                                    </p:set>
                                  </p:childTnLst>
                                </p:cTn>
                              </p:par>
                            </p:childTnLst>
                          </p:cTn>
                        </p:par>
                        <p:par>
                          <p:cTn id="92" fill="hold">
                            <p:stCondLst>
                              <p:cond delay="1000"/>
                            </p:stCondLst>
                            <p:childTnLst>
                              <p:par>
                                <p:cTn id="93" presetID="17" presetClass="entr" presetSubtype="8" fill="hold" nodeType="afterEffect">
                                  <p:stCondLst>
                                    <p:cond delay="0"/>
                                  </p:stCondLst>
                                  <p:childTnLst>
                                    <p:set>
                                      <p:cBhvr>
                                        <p:cTn id="94" dur="1" fill="hold">
                                          <p:stCondLst>
                                            <p:cond delay="0"/>
                                          </p:stCondLst>
                                        </p:cTn>
                                        <p:tgtEl>
                                          <p:spTgt spid="10"/>
                                        </p:tgtEl>
                                        <p:attrNameLst>
                                          <p:attrName>style.visibility</p:attrName>
                                        </p:attrNameLst>
                                      </p:cBhvr>
                                      <p:to>
                                        <p:strVal val="visible"/>
                                      </p:to>
                                    </p:set>
                                    <p:anim calcmode="lin" valueType="num">
                                      <p:cBhvr>
                                        <p:cTn id="95" dur="500" fill="hold"/>
                                        <p:tgtEl>
                                          <p:spTgt spid="10"/>
                                        </p:tgtEl>
                                        <p:attrNameLst>
                                          <p:attrName>ppt_x</p:attrName>
                                        </p:attrNameLst>
                                      </p:cBhvr>
                                      <p:tavLst>
                                        <p:tav tm="0">
                                          <p:val>
                                            <p:strVal val="#ppt_x-#ppt_w/2"/>
                                          </p:val>
                                        </p:tav>
                                        <p:tav tm="100000">
                                          <p:val>
                                            <p:strVal val="#ppt_x"/>
                                          </p:val>
                                        </p:tav>
                                      </p:tavLst>
                                    </p:anim>
                                    <p:anim calcmode="lin" valueType="num">
                                      <p:cBhvr>
                                        <p:cTn id="96" dur="500" fill="hold"/>
                                        <p:tgtEl>
                                          <p:spTgt spid="10"/>
                                        </p:tgtEl>
                                        <p:attrNameLst>
                                          <p:attrName>ppt_y</p:attrName>
                                        </p:attrNameLst>
                                      </p:cBhvr>
                                      <p:tavLst>
                                        <p:tav tm="0">
                                          <p:val>
                                            <p:strVal val="#ppt_y"/>
                                          </p:val>
                                        </p:tav>
                                        <p:tav tm="100000">
                                          <p:val>
                                            <p:strVal val="#ppt_y"/>
                                          </p:val>
                                        </p:tav>
                                      </p:tavLst>
                                    </p:anim>
                                    <p:anim calcmode="lin" valueType="num">
                                      <p:cBhvr>
                                        <p:cTn id="97" dur="500" fill="hold"/>
                                        <p:tgtEl>
                                          <p:spTgt spid="10"/>
                                        </p:tgtEl>
                                        <p:attrNameLst>
                                          <p:attrName>ppt_w</p:attrName>
                                        </p:attrNameLst>
                                      </p:cBhvr>
                                      <p:tavLst>
                                        <p:tav tm="0">
                                          <p:val>
                                            <p:fltVal val="0"/>
                                          </p:val>
                                        </p:tav>
                                        <p:tav tm="100000">
                                          <p:val>
                                            <p:strVal val="#ppt_w"/>
                                          </p:val>
                                        </p:tav>
                                      </p:tavLst>
                                    </p:anim>
                                    <p:anim calcmode="lin" valueType="num">
                                      <p:cBhvr>
                                        <p:cTn id="98" dur="500" fill="hold"/>
                                        <p:tgtEl>
                                          <p:spTgt spid="10"/>
                                        </p:tgtEl>
                                        <p:attrNameLst>
                                          <p:attrName>ppt_h</p:attrName>
                                        </p:attrNameLst>
                                      </p:cBhvr>
                                      <p:tavLst>
                                        <p:tav tm="0">
                                          <p:val>
                                            <p:strVal val="#ppt_h"/>
                                          </p:val>
                                        </p:tav>
                                        <p:tav tm="100000">
                                          <p:val>
                                            <p:strVal val="#ppt_h"/>
                                          </p:val>
                                        </p:tav>
                                      </p:tavLst>
                                    </p:anim>
                                  </p:childTnLst>
                                </p:cTn>
                              </p:par>
                            </p:childTnLst>
                          </p:cTn>
                        </p:par>
                        <p:par>
                          <p:cTn id="99" fill="hold">
                            <p:stCondLst>
                              <p:cond delay="1500"/>
                            </p:stCondLst>
                            <p:childTnLst>
                              <p:par>
                                <p:cTn id="100" presetID="1" presetClass="entr" presetSubtype="0" fill="hold" nodeType="afterEffect">
                                  <p:stCondLst>
                                    <p:cond delay="0"/>
                                  </p:stCondLst>
                                  <p:childTnLst>
                                    <p:set>
                                      <p:cBhvr>
                                        <p:cTn id="101" dur="1" fill="hold">
                                          <p:stCondLst>
                                            <p:cond delay="499"/>
                                          </p:stCondLst>
                                        </p:cTn>
                                        <p:tgtEl>
                                          <p:spTgt spid="15"/>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499"/>
                                          </p:stCondLst>
                                        </p:cTn>
                                        <p:tgtEl>
                                          <p:spTgt spid="307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32" grpId="0" autoUpdateAnimBg="0"/>
      <p:bldP spid="30740" grpId="0" autoUpdateAnimBg="0"/>
      <p:bldP spid="30761" grpId="0" animBg="1"/>
      <p:bldP spid="3077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Espace réservé du numéro de diapositive 3"/>
          <p:cNvSpPr>
            <a:spLocks noGrp="1"/>
          </p:cNvSpPr>
          <p:nvPr>
            <p:ph type="sldNum" sz="quarter" idx="12"/>
          </p:nvPr>
        </p:nvSpPr>
        <p:spPr/>
        <p:txBody>
          <a:bodyPr/>
          <a:lstStyle/>
          <a:p>
            <a:fld id="{156B3D73-0E85-4851-90BB-F4DB29A13BEB}" type="slidenum">
              <a:rPr lang="fr-FR"/>
              <a:pPr/>
              <a:t>5</a:t>
            </a:fld>
            <a:endParaRPr lang="fr-FR"/>
          </a:p>
        </p:txBody>
      </p:sp>
      <p:grpSp>
        <p:nvGrpSpPr>
          <p:cNvPr id="2" name="Group 74"/>
          <p:cNvGrpSpPr>
            <a:grpSpLocks/>
          </p:cNvGrpSpPr>
          <p:nvPr/>
        </p:nvGrpSpPr>
        <p:grpSpPr bwMode="auto">
          <a:xfrm>
            <a:off x="3810000" y="304800"/>
            <a:ext cx="2362200" cy="1981200"/>
            <a:chOff x="2448" y="192"/>
            <a:chExt cx="1488" cy="1248"/>
          </a:xfrm>
        </p:grpSpPr>
        <p:sp>
          <p:nvSpPr>
            <p:cNvPr id="35912" name="Line 72"/>
            <p:cNvSpPr>
              <a:spLocks noChangeShapeType="1"/>
            </p:cNvSpPr>
            <p:nvPr/>
          </p:nvSpPr>
          <p:spPr bwMode="auto">
            <a:xfrm flipV="1">
              <a:off x="2448" y="192"/>
              <a:ext cx="1488" cy="528"/>
            </a:xfrm>
            <a:prstGeom prst="line">
              <a:avLst/>
            </a:prstGeom>
            <a:noFill/>
            <a:ln w="76200">
              <a:solidFill>
                <a:schemeClr val="tx1"/>
              </a:solidFill>
              <a:round/>
              <a:headEnd/>
              <a:tailEnd type="triangle" w="med" len="med"/>
            </a:ln>
            <a:effectLst/>
          </p:spPr>
          <p:txBody>
            <a:bodyPr/>
            <a:lstStyle/>
            <a:p>
              <a:endParaRPr lang="fr-FR"/>
            </a:p>
          </p:txBody>
        </p:sp>
        <p:sp>
          <p:nvSpPr>
            <p:cNvPr id="35913" name="Line 73"/>
            <p:cNvSpPr>
              <a:spLocks noChangeShapeType="1"/>
            </p:cNvSpPr>
            <p:nvPr/>
          </p:nvSpPr>
          <p:spPr bwMode="auto">
            <a:xfrm flipV="1">
              <a:off x="2448" y="912"/>
              <a:ext cx="1488" cy="528"/>
            </a:xfrm>
            <a:prstGeom prst="line">
              <a:avLst/>
            </a:prstGeom>
            <a:noFill/>
            <a:ln w="76200">
              <a:solidFill>
                <a:schemeClr val="tx1"/>
              </a:solidFill>
              <a:round/>
              <a:headEnd/>
              <a:tailEnd type="triangle" w="med" len="med"/>
            </a:ln>
            <a:effectLst/>
          </p:spPr>
          <p:txBody>
            <a:bodyPr/>
            <a:lstStyle/>
            <a:p>
              <a:endParaRPr lang="fr-FR"/>
            </a:p>
          </p:txBody>
        </p:sp>
      </p:grpSp>
      <p:sp>
        <p:nvSpPr>
          <p:cNvPr id="35842" name="Text Box 2"/>
          <p:cNvSpPr txBox="1">
            <a:spLocks noChangeArrowheads="1"/>
          </p:cNvSpPr>
          <p:nvPr/>
        </p:nvSpPr>
        <p:spPr bwMode="auto">
          <a:xfrm>
            <a:off x="533400" y="6172200"/>
            <a:ext cx="1752584" cy="457200"/>
          </a:xfrm>
          <a:prstGeom prst="rect">
            <a:avLst/>
          </a:prstGeom>
          <a:noFill/>
          <a:ln w="9525">
            <a:noFill/>
            <a:miter lim="800000"/>
            <a:headEnd/>
            <a:tailEnd/>
          </a:ln>
          <a:effectLst/>
        </p:spPr>
        <p:txBody>
          <a:bodyPr wrap="square">
            <a:spAutoFit/>
          </a:bodyPr>
          <a:lstStyle/>
          <a:p>
            <a:pPr>
              <a:spcBef>
                <a:spcPct val="50000"/>
              </a:spcBef>
            </a:pPr>
            <a:r>
              <a:rPr lang="fr-FR" sz="2400" dirty="0"/>
              <a:t>combustible</a:t>
            </a:r>
          </a:p>
        </p:txBody>
      </p:sp>
      <p:grpSp>
        <p:nvGrpSpPr>
          <p:cNvPr id="3" name="Group 3"/>
          <p:cNvGrpSpPr>
            <a:grpSpLocks/>
          </p:cNvGrpSpPr>
          <p:nvPr/>
        </p:nvGrpSpPr>
        <p:grpSpPr bwMode="auto">
          <a:xfrm>
            <a:off x="762000" y="4800600"/>
            <a:ext cx="1219200" cy="1219200"/>
            <a:chOff x="480" y="2448"/>
            <a:chExt cx="768" cy="768"/>
          </a:xfrm>
        </p:grpSpPr>
        <p:sp>
          <p:nvSpPr>
            <p:cNvPr id="35844" name="Rectangle 4"/>
            <p:cNvSpPr>
              <a:spLocks noChangeArrowheads="1"/>
            </p:cNvSpPr>
            <p:nvPr/>
          </p:nvSpPr>
          <p:spPr bwMode="auto">
            <a:xfrm>
              <a:off x="480" y="2448"/>
              <a:ext cx="768" cy="768"/>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35845" name="Text Box 5"/>
            <p:cNvSpPr txBox="1">
              <a:spLocks noChangeArrowheads="1"/>
            </p:cNvSpPr>
            <p:nvPr/>
          </p:nvSpPr>
          <p:spPr bwMode="auto">
            <a:xfrm>
              <a:off x="480" y="2688"/>
              <a:ext cx="768" cy="288"/>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a:t>
              </a:r>
            </a:p>
          </p:txBody>
        </p:sp>
      </p:grpSp>
      <p:grpSp>
        <p:nvGrpSpPr>
          <p:cNvPr id="4" name="Group 6"/>
          <p:cNvGrpSpPr>
            <a:grpSpLocks/>
          </p:cNvGrpSpPr>
          <p:nvPr/>
        </p:nvGrpSpPr>
        <p:grpSpPr bwMode="auto">
          <a:xfrm>
            <a:off x="762000" y="4343400"/>
            <a:ext cx="1219200" cy="457200"/>
            <a:chOff x="960" y="1440"/>
            <a:chExt cx="768" cy="288"/>
          </a:xfrm>
        </p:grpSpPr>
        <p:sp>
          <p:nvSpPr>
            <p:cNvPr id="35847" name="Rectangle 7"/>
            <p:cNvSpPr>
              <a:spLocks noChangeArrowheads="1"/>
            </p:cNvSpPr>
            <p:nvPr/>
          </p:nvSpPr>
          <p:spPr bwMode="auto">
            <a:xfrm>
              <a:off x="960" y="1440"/>
              <a:ext cx="768" cy="288"/>
            </a:xfrm>
            <a:prstGeom prst="rect">
              <a:avLst/>
            </a:prstGeom>
            <a:solidFill>
              <a:schemeClr val="bg1"/>
            </a:solidFill>
            <a:ln w="9525">
              <a:solidFill>
                <a:schemeClr val="tx1"/>
              </a:solidFill>
              <a:miter lim="800000"/>
              <a:headEnd/>
              <a:tailEnd/>
            </a:ln>
            <a:effectLst/>
          </p:spPr>
          <p:txBody>
            <a:bodyPr wrap="none" anchor="ctr"/>
            <a:lstStyle/>
            <a:p>
              <a:endParaRPr lang="fr-FR" sz="2400">
                <a:solidFill>
                  <a:schemeClr val="bg1"/>
                </a:solidFill>
              </a:endParaRPr>
            </a:p>
          </p:txBody>
        </p:sp>
        <p:sp>
          <p:nvSpPr>
            <p:cNvPr id="35848" name="Text Box 8"/>
            <p:cNvSpPr txBox="1">
              <a:spLocks noChangeArrowheads="1"/>
            </p:cNvSpPr>
            <p:nvPr/>
          </p:nvSpPr>
          <p:spPr bwMode="auto">
            <a:xfrm>
              <a:off x="960" y="1440"/>
              <a:ext cx="768" cy="288"/>
            </a:xfrm>
            <a:prstGeom prst="rect">
              <a:avLst/>
            </a:prstGeom>
            <a:noFill/>
            <a:ln w="9525">
              <a:noFill/>
              <a:miter lim="800000"/>
              <a:headEnd/>
              <a:tailEnd/>
            </a:ln>
            <a:effectLst/>
          </p:spPr>
          <p:txBody>
            <a:bodyPr>
              <a:spAutoFit/>
            </a:bodyPr>
            <a:lstStyle/>
            <a:p>
              <a:pPr>
                <a:spcBef>
                  <a:spcPct val="50000"/>
                </a:spcBef>
              </a:pPr>
              <a:r>
                <a:rPr lang="fr-FR" sz="2400"/>
                <a:t>H</a:t>
              </a:r>
              <a:r>
                <a:rPr lang="fr-FR" sz="2400" baseline="-25000"/>
                <a:t>2</a:t>
              </a:r>
            </a:p>
          </p:txBody>
        </p:sp>
      </p:grpSp>
      <p:grpSp>
        <p:nvGrpSpPr>
          <p:cNvPr id="5" name="Group 9"/>
          <p:cNvGrpSpPr>
            <a:grpSpLocks/>
          </p:cNvGrpSpPr>
          <p:nvPr/>
        </p:nvGrpSpPr>
        <p:grpSpPr bwMode="auto">
          <a:xfrm>
            <a:off x="762000" y="3962400"/>
            <a:ext cx="1219200" cy="457200"/>
            <a:chOff x="960" y="1152"/>
            <a:chExt cx="768" cy="288"/>
          </a:xfrm>
        </p:grpSpPr>
        <p:sp>
          <p:nvSpPr>
            <p:cNvPr id="35850" name="Rectangle 10"/>
            <p:cNvSpPr>
              <a:spLocks noChangeArrowheads="1"/>
            </p:cNvSpPr>
            <p:nvPr/>
          </p:nvSpPr>
          <p:spPr bwMode="auto">
            <a:xfrm>
              <a:off x="960" y="1200"/>
              <a:ext cx="768" cy="192"/>
            </a:xfrm>
            <a:prstGeom prst="rect">
              <a:avLst/>
            </a:prstGeom>
            <a:solidFill>
              <a:srgbClr val="FFFF00"/>
            </a:solidFill>
            <a:ln w="9525">
              <a:solidFill>
                <a:schemeClr val="tx1"/>
              </a:solidFill>
              <a:miter lim="800000"/>
              <a:headEnd/>
              <a:tailEnd/>
            </a:ln>
            <a:effectLst/>
          </p:spPr>
          <p:txBody>
            <a:bodyPr wrap="none" anchor="ctr"/>
            <a:lstStyle/>
            <a:p>
              <a:endParaRPr lang="fr-FR"/>
            </a:p>
          </p:txBody>
        </p:sp>
        <p:sp>
          <p:nvSpPr>
            <p:cNvPr id="35851" name="Text Box 11"/>
            <p:cNvSpPr txBox="1">
              <a:spLocks noChangeArrowheads="1"/>
            </p:cNvSpPr>
            <p:nvPr/>
          </p:nvSpPr>
          <p:spPr bwMode="auto">
            <a:xfrm>
              <a:off x="960" y="1152"/>
              <a:ext cx="768" cy="288"/>
            </a:xfrm>
            <a:prstGeom prst="rect">
              <a:avLst/>
            </a:prstGeom>
            <a:noFill/>
            <a:ln w="9525">
              <a:noFill/>
              <a:miter lim="800000"/>
              <a:headEnd/>
              <a:tailEnd/>
            </a:ln>
            <a:effectLst/>
          </p:spPr>
          <p:txBody>
            <a:bodyPr>
              <a:spAutoFit/>
            </a:bodyPr>
            <a:lstStyle/>
            <a:p>
              <a:pPr>
                <a:spcBef>
                  <a:spcPct val="50000"/>
                </a:spcBef>
              </a:pPr>
              <a:r>
                <a:rPr lang="fr-FR" sz="2400"/>
                <a:t>S</a:t>
              </a:r>
            </a:p>
          </p:txBody>
        </p:sp>
      </p:grpSp>
      <p:sp>
        <p:nvSpPr>
          <p:cNvPr id="35852" name="Text Box 12"/>
          <p:cNvSpPr txBox="1">
            <a:spLocks noChangeArrowheads="1"/>
          </p:cNvSpPr>
          <p:nvPr/>
        </p:nvSpPr>
        <p:spPr bwMode="auto">
          <a:xfrm>
            <a:off x="2714612" y="6143644"/>
            <a:ext cx="914400" cy="457200"/>
          </a:xfrm>
          <a:prstGeom prst="rect">
            <a:avLst/>
          </a:prstGeom>
          <a:noFill/>
          <a:ln w="9525">
            <a:noFill/>
            <a:miter lim="800000"/>
            <a:headEnd/>
            <a:tailEnd/>
          </a:ln>
          <a:effectLst/>
        </p:spPr>
        <p:txBody>
          <a:bodyPr>
            <a:spAutoFit/>
          </a:bodyPr>
          <a:lstStyle/>
          <a:p>
            <a:pPr>
              <a:spcBef>
                <a:spcPct val="50000"/>
              </a:spcBef>
            </a:pPr>
            <a:r>
              <a:rPr lang="fr-FR" sz="2400" dirty="0"/>
              <a:t>air</a:t>
            </a:r>
          </a:p>
        </p:txBody>
      </p:sp>
      <p:grpSp>
        <p:nvGrpSpPr>
          <p:cNvPr id="6" name="Group 13"/>
          <p:cNvGrpSpPr>
            <a:grpSpLocks/>
          </p:cNvGrpSpPr>
          <p:nvPr/>
        </p:nvGrpSpPr>
        <p:grpSpPr bwMode="auto">
          <a:xfrm>
            <a:off x="2514600" y="5105400"/>
            <a:ext cx="1219200" cy="914400"/>
            <a:chOff x="1584" y="2640"/>
            <a:chExt cx="768" cy="576"/>
          </a:xfrm>
        </p:grpSpPr>
        <p:sp>
          <p:nvSpPr>
            <p:cNvPr id="35854" name="Rectangle 14"/>
            <p:cNvSpPr>
              <a:spLocks noChangeArrowheads="1"/>
            </p:cNvSpPr>
            <p:nvPr/>
          </p:nvSpPr>
          <p:spPr bwMode="auto">
            <a:xfrm>
              <a:off x="1584" y="2640"/>
              <a:ext cx="768" cy="576"/>
            </a:xfrm>
            <a:prstGeom prst="rect">
              <a:avLst/>
            </a:prstGeom>
            <a:solidFill>
              <a:srgbClr val="FF3300"/>
            </a:solidFill>
            <a:ln w="3175">
              <a:solidFill>
                <a:schemeClr val="tx1"/>
              </a:solidFill>
              <a:miter lim="800000"/>
              <a:headEnd/>
              <a:tailEnd/>
            </a:ln>
            <a:effectLst/>
          </p:spPr>
          <p:txBody>
            <a:bodyPr wrap="none" anchor="ctr"/>
            <a:lstStyle/>
            <a:p>
              <a:endParaRPr lang="fr-FR"/>
            </a:p>
          </p:txBody>
        </p:sp>
        <p:sp>
          <p:nvSpPr>
            <p:cNvPr id="35855" name="Text Box 15"/>
            <p:cNvSpPr txBox="1">
              <a:spLocks noChangeArrowheads="1"/>
            </p:cNvSpPr>
            <p:nvPr/>
          </p:nvSpPr>
          <p:spPr bwMode="auto">
            <a:xfrm>
              <a:off x="1680" y="2784"/>
              <a:ext cx="576" cy="288"/>
            </a:xfrm>
            <a:prstGeom prst="rect">
              <a:avLst/>
            </a:prstGeom>
            <a:noFill/>
            <a:ln w="9525">
              <a:noFill/>
              <a:miter lim="800000"/>
              <a:headEnd/>
              <a:tailEnd/>
            </a:ln>
            <a:effectLst/>
          </p:spPr>
          <p:txBody>
            <a:bodyPr>
              <a:spAutoFit/>
            </a:bodyPr>
            <a:lstStyle/>
            <a:p>
              <a:pPr>
                <a:spcBef>
                  <a:spcPct val="50000"/>
                </a:spcBef>
              </a:pPr>
              <a:r>
                <a:rPr lang="fr-FR" sz="2400"/>
                <a:t>O</a:t>
              </a:r>
              <a:r>
                <a:rPr lang="fr-FR" sz="2400" baseline="-25000"/>
                <a:t>2</a:t>
              </a:r>
            </a:p>
          </p:txBody>
        </p:sp>
      </p:grpSp>
      <p:grpSp>
        <p:nvGrpSpPr>
          <p:cNvPr id="7" name="Group 16"/>
          <p:cNvGrpSpPr>
            <a:grpSpLocks/>
          </p:cNvGrpSpPr>
          <p:nvPr/>
        </p:nvGrpSpPr>
        <p:grpSpPr bwMode="auto">
          <a:xfrm>
            <a:off x="2514600" y="2286000"/>
            <a:ext cx="1219200" cy="2819400"/>
            <a:chOff x="1584" y="864"/>
            <a:chExt cx="768" cy="1776"/>
          </a:xfrm>
        </p:grpSpPr>
        <p:sp>
          <p:nvSpPr>
            <p:cNvPr id="35857" name="Rectangle 17"/>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5858" name="Text Box 18"/>
            <p:cNvSpPr txBox="1">
              <a:spLocks noChangeArrowheads="1"/>
            </p:cNvSpPr>
            <p:nvPr/>
          </p:nvSpPr>
          <p:spPr bwMode="auto">
            <a:xfrm>
              <a:off x="1680" y="1584"/>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5859" name="Text Box 19"/>
          <p:cNvSpPr txBox="1">
            <a:spLocks noChangeArrowheads="1"/>
          </p:cNvSpPr>
          <p:nvPr/>
        </p:nvSpPr>
        <p:spPr bwMode="auto">
          <a:xfrm>
            <a:off x="6215074" y="6143644"/>
            <a:ext cx="1676400" cy="457200"/>
          </a:xfrm>
          <a:prstGeom prst="rect">
            <a:avLst/>
          </a:prstGeom>
          <a:noFill/>
          <a:ln w="9525">
            <a:noFill/>
            <a:miter lim="800000"/>
            <a:headEnd/>
            <a:tailEnd/>
          </a:ln>
          <a:effectLst/>
        </p:spPr>
        <p:txBody>
          <a:bodyPr>
            <a:spAutoFit/>
          </a:bodyPr>
          <a:lstStyle/>
          <a:p>
            <a:pPr>
              <a:spcBef>
                <a:spcPct val="50000"/>
              </a:spcBef>
            </a:pPr>
            <a:r>
              <a:rPr lang="fr-FR" sz="2400" dirty="0"/>
              <a:t>fumées</a:t>
            </a:r>
          </a:p>
        </p:txBody>
      </p:sp>
      <p:grpSp>
        <p:nvGrpSpPr>
          <p:cNvPr id="8" name="Group 20"/>
          <p:cNvGrpSpPr>
            <a:grpSpLocks/>
          </p:cNvGrpSpPr>
          <p:nvPr/>
        </p:nvGrpSpPr>
        <p:grpSpPr bwMode="auto">
          <a:xfrm>
            <a:off x="6248400" y="5257800"/>
            <a:ext cx="1219200" cy="762000"/>
            <a:chOff x="2736" y="2736"/>
            <a:chExt cx="768" cy="480"/>
          </a:xfrm>
        </p:grpSpPr>
        <p:sp>
          <p:nvSpPr>
            <p:cNvPr id="35861" name="Rectangle 21"/>
            <p:cNvSpPr>
              <a:spLocks noChangeArrowheads="1"/>
            </p:cNvSpPr>
            <p:nvPr/>
          </p:nvSpPr>
          <p:spPr bwMode="auto">
            <a:xfrm>
              <a:off x="2736" y="2736"/>
              <a:ext cx="768" cy="480"/>
            </a:xfrm>
            <a:prstGeom prst="rect">
              <a:avLst/>
            </a:prstGeom>
            <a:gradFill rotWithShape="0">
              <a:gsLst>
                <a:gs pos="0">
                  <a:schemeClr val="tx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5862" name="Text Box 22"/>
            <p:cNvSpPr txBox="1">
              <a:spLocks noChangeArrowheads="1"/>
            </p:cNvSpPr>
            <p:nvPr/>
          </p:nvSpPr>
          <p:spPr bwMode="auto">
            <a:xfrm>
              <a:off x="2832" y="2832"/>
              <a:ext cx="576" cy="288"/>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CO</a:t>
              </a:r>
              <a:r>
                <a:rPr lang="fr-FR" sz="2400" baseline="-25000">
                  <a:solidFill>
                    <a:schemeClr val="bg1"/>
                  </a:solidFill>
                </a:rPr>
                <a:t>2</a:t>
              </a:r>
            </a:p>
          </p:txBody>
        </p:sp>
      </p:grpSp>
      <p:grpSp>
        <p:nvGrpSpPr>
          <p:cNvPr id="9" name="Group 23"/>
          <p:cNvGrpSpPr>
            <a:grpSpLocks/>
          </p:cNvGrpSpPr>
          <p:nvPr/>
        </p:nvGrpSpPr>
        <p:grpSpPr bwMode="auto">
          <a:xfrm>
            <a:off x="6248400" y="4648200"/>
            <a:ext cx="1219200" cy="609600"/>
            <a:chOff x="2736" y="2304"/>
            <a:chExt cx="768" cy="384"/>
          </a:xfrm>
        </p:grpSpPr>
        <p:sp>
          <p:nvSpPr>
            <p:cNvPr id="35864" name="Rectangle 24"/>
            <p:cNvSpPr>
              <a:spLocks noChangeArrowheads="1"/>
            </p:cNvSpPr>
            <p:nvPr/>
          </p:nvSpPr>
          <p:spPr bwMode="auto">
            <a:xfrm>
              <a:off x="2736" y="2304"/>
              <a:ext cx="768" cy="384"/>
            </a:xfrm>
            <a:prstGeom prst="rect">
              <a:avLst/>
            </a:prstGeom>
            <a:gradFill rotWithShape="0">
              <a:gsLst>
                <a:gs pos="0">
                  <a:schemeClr val="bg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5865" name="Text Box 25"/>
            <p:cNvSpPr txBox="1">
              <a:spLocks noChangeArrowheads="1"/>
            </p:cNvSpPr>
            <p:nvPr/>
          </p:nvSpPr>
          <p:spPr bwMode="auto">
            <a:xfrm>
              <a:off x="2832" y="2352"/>
              <a:ext cx="576" cy="288"/>
            </a:xfrm>
            <a:prstGeom prst="rect">
              <a:avLst/>
            </a:prstGeom>
            <a:noFill/>
            <a:ln w="9525">
              <a:noFill/>
              <a:miter lim="800000"/>
              <a:headEnd/>
              <a:tailEnd/>
            </a:ln>
            <a:effectLst/>
          </p:spPr>
          <p:txBody>
            <a:bodyPr>
              <a:spAutoFit/>
            </a:bodyPr>
            <a:lstStyle/>
            <a:p>
              <a:pPr>
                <a:spcBef>
                  <a:spcPct val="50000"/>
                </a:spcBef>
              </a:pPr>
              <a:r>
                <a:rPr lang="fr-FR" sz="2400"/>
                <a:t>H</a:t>
              </a:r>
              <a:r>
                <a:rPr lang="fr-FR" sz="2400" baseline="-25000"/>
                <a:t>2</a:t>
              </a:r>
              <a:r>
                <a:rPr lang="fr-FR" sz="2400"/>
                <a:t>O</a:t>
              </a:r>
            </a:p>
          </p:txBody>
        </p:sp>
      </p:grpSp>
      <p:grpSp>
        <p:nvGrpSpPr>
          <p:cNvPr id="10" name="Group 26"/>
          <p:cNvGrpSpPr>
            <a:grpSpLocks/>
          </p:cNvGrpSpPr>
          <p:nvPr/>
        </p:nvGrpSpPr>
        <p:grpSpPr bwMode="auto">
          <a:xfrm>
            <a:off x="6248400" y="4191000"/>
            <a:ext cx="1295400" cy="457200"/>
            <a:chOff x="2736" y="1872"/>
            <a:chExt cx="816" cy="288"/>
          </a:xfrm>
        </p:grpSpPr>
        <p:sp>
          <p:nvSpPr>
            <p:cNvPr id="35867" name="Rectangle 27"/>
            <p:cNvSpPr>
              <a:spLocks noChangeArrowheads="1"/>
            </p:cNvSpPr>
            <p:nvPr/>
          </p:nvSpPr>
          <p:spPr bwMode="auto">
            <a:xfrm>
              <a:off x="2736" y="1872"/>
              <a:ext cx="768" cy="288"/>
            </a:xfrm>
            <a:prstGeom prst="rect">
              <a:avLst/>
            </a:prstGeom>
            <a:gradFill rotWithShape="0">
              <a:gsLst>
                <a:gs pos="0">
                  <a:srgbClr val="FFFF00"/>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5868" name="Text Box 28"/>
            <p:cNvSpPr txBox="1">
              <a:spLocks noChangeArrowheads="1"/>
            </p:cNvSpPr>
            <p:nvPr/>
          </p:nvSpPr>
          <p:spPr bwMode="auto">
            <a:xfrm>
              <a:off x="2736" y="1872"/>
              <a:ext cx="816" cy="288"/>
            </a:xfrm>
            <a:prstGeom prst="rect">
              <a:avLst/>
            </a:prstGeom>
            <a:noFill/>
            <a:ln w="9525">
              <a:noFill/>
              <a:miter lim="800000"/>
              <a:headEnd/>
              <a:tailEnd/>
            </a:ln>
            <a:effectLst/>
          </p:spPr>
          <p:txBody>
            <a:bodyPr>
              <a:spAutoFit/>
            </a:bodyPr>
            <a:lstStyle/>
            <a:p>
              <a:pPr>
                <a:spcBef>
                  <a:spcPct val="50000"/>
                </a:spcBef>
              </a:pPr>
              <a:r>
                <a:rPr lang="fr-FR" sz="2400"/>
                <a:t>SO</a:t>
              </a:r>
              <a:r>
                <a:rPr lang="fr-FR" sz="2400" baseline="-25000"/>
                <a:t>2</a:t>
              </a:r>
            </a:p>
          </p:txBody>
        </p:sp>
      </p:grpSp>
      <p:grpSp>
        <p:nvGrpSpPr>
          <p:cNvPr id="11" name="Group 29"/>
          <p:cNvGrpSpPr>
            <a:grpSpLocks/>
          </p:cNvGrpSpPr>
          <p:nvPr/>
        </p:nvGrpSpPr>
        <p:grpSpPr bwMode="auto">
          <a:xfrm>
            <a:off x="6248400" y="1371600"/>
            <a:ext cx="1219200" cy="2819400"/>
            <a:chOff x="1584" y="864"/>
            <a:chExt cx="768" cy="1776"/>
          </a:xfrm>
        </p:grpSpPr>
        <p:sp>
          <p:nvSpPr>
            <p:cNvPr id="35870" name="Rectangle 30"/>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5871" name="Text Box 31"/>
            <p:cNvSpPr txBox="1">
              <a:spLocks noChangeArrowheads="1"/>
            </p:cNvSpPr>
            <p:nvPr/>
          </p:nvSpPr>
          <p:spPr bwMode="auto">
            <a:xfrm>
              <a:off x="1680" y="1584"/>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5872" name="Line 32"/>
          <p:cNvSpPr>
            <a:spLocks noChangeShapeType="1"/>
          </p:cNvSpPr>
          <p:nvPr/>
        </p:nvSpPr>
        <p:spPr bwMode="auto">
          <a:xfrm>
            <a:off x="1905000" y="5638800"/>
            <a:ext cx="4267200" cy="0"/>
          </a:xfrm>
          <a:prstGeom prst="line">
            <a:avLst/>
          </a:prstGeom>
          <a:noFill/>
          <a:ln w="76200">
            <a:solidFill>
              <a:schemeClr val="tx1"/>
            </a:solidFill>
            <a:round/>
            <a:headEnd/>
            <a:tailEnd type="triangle" w="med" len="med"/>
          </a:ln>
          <a:effectLst/>
        </p:spPr>
        <p:txBody>
          <a:bodyPr/>
          <a:lstStyle/>
          <a:p>
            <a:endParaRPr lang="fr-FR"/>
          </a:p>
        </p:txBody>
      </p:sp>
      <p:grpSp>
        <p:nvGrpSpPr>
          <p:cNvPr id="12" name="Group 33"/>
          <p:cNvGrpSpPr>
            <a:grpSpLocks/>
          </p:cNvGrpSpPr>
          <p:nvPr/>
        </p:nvGrpSpPr>
        <p:grpSpPr bwMode="auto">
          <a:xfrm>
            <a:off x="1981200" y="4572000"/>
            <a:ext cx="4191000" cy="990600"/>
            <a:chOff x="1248" y="2448"/>
            <a:chExt cx="2640" cy="624"/>
          </a:xfrm>
        </p:grpSpPr>
        <p:sp>
          <p:nvSpPr>
            <p:cNvPr id="35874" name="Line 34"/>
            <p:cNvSpPr>
              <a:spLocks noChangeShapeType="1"/>
            </p:cNvSpPr>
            <p:nvPr/>
          </p:nvSpPr>
          <p:spPr bwMode="auto">
            <a:xfrm flipV="1">
              <a:off x="1920" y="2736"/>
              <a:ext cx="1968" cy="336"/>
            </a:xfrm>
            <a:prstGeom prst="line">
              <a:avLst/>
            </a:prstGeom>
            <a:noFill/>
            <a:ln w="76200">
              <a:solidFill>
                <a:schemeClr val="tx1"/>
              </a:solidFill>
              <a:round/>
              <a:headEnd/>
              <a:tailEnd type="triangle" w="med" len="med"/>
            </a:ln>
            <a:effectLst/>
          </p:spPr>
          <p:txBody>
            <a:bodyPr/>
            <a:lstStyle/>
            <a:p>
              <a:endParaRPr lang="fr-FR"/>
            </a:p>
          </p:txBody>
        </p:sp>
        <p:sp>
          <p:nvSpPr>
            <p:cNvPr id="35875" name="Line 35"/>
            <p:cNvSpPr>
              <a:spLocks noChangeShapeType="1"/>
            </p:cNvSpPr>
            <p:nvPr/>
          </p:nvSpPr>
          <p:spPr bwMode="auto">
            <a:xfrm>
              <a:off x="1248" y="2448"/>
              <a:ext cx="672" cy="624"/>
            </a:xfrm>
            <a:prstGeom prst="line">
              <a:avLst/>
            </a:prstGeom>
            <a:noFill/>
            <a:ln w="76200">
              <a:solidFill>
                <a:schemeClr val="tx1"/>
              </a:solidFill>
              <a:round/>
              <a:headEnd/>
              <a:tailEnd/>
            </a:ln>
            <a:effectLst/>
          </p:spPr>
          <p:txBody>
            <a:bodyPr/>
            <a:lstStyle/>
            <a:p>
              <a:endParaRPr lang="fr-FR"/>
            </a:p>
          </p:txBody>
        </p:sp>
      </p:grpSp>
      <p:grpSp>
        <p:nvGrpSpPr>
          <p:cNvPr id="13" name="Group 36"/>
          <p:cNvGrpSpPr>
            <a:grpSpLocks/>
          </p:cNvGrpSpPr>
          <p:nvPr/>
        </p:nvGrpSpPr>
        <p:grpSpPr bwMode="auto">
          <a:xfrm>
            <a:off x="1981200" y="4191000"/>
            <a:ext cx="4191000" cy="1143000"/>
            <a:chOff x="1248" y="2208"/>
            <a:chExt cx="2640" cy="720"/>
          </a:xfrm>
        </p:grpSpPr>
        <p:sp>
          <p:nvSpPr>
            <p:cNvPr id="35877" name="Line 37"/>
            <p:cNvSpPr>
              <a:spLocks noChangeShapeType="1"/>
            </p:cNvSpPr>
            <p:nvPr/>
          </p:nvSpPr>
          <p:spPr bwMode="auto">
            <a:xfrm flipV="1">
              <a:off x="1968" y="2400"/>
              <a:ext cx="1920" cy="528"/>
            </a:xfrm>
            <a:prstGeom prst="line">
              <a:avLst/>
            </a:prstGeom>
            <a:noFill/>
            <a:ln w="76200">
              <a:solidFill>
                <a:schemeClr val="tx1"/>
              </a:solidFill>
              <a:round/>
              <a:headEnd/>
              <a:tailEnd type="triangle" w="med" len="med"/>
            </a:ln>
            <a:effectLst/>
          </p:spPr>
          <p:txBody>
            <a:bodyPr/>
            <a:lstStyle/>
            <a:p>
              <a:endParaRPr lang="fr-FR"/>
            </a:p>
          </p:txBody>
        </p:sp>
        <p:sp>
          <p:nvSpPr>
            <p:cNvPr id="35878" name="Line 38"/>
            <p:cNvSpPr>
              <a:spLocks noChangeShapeType="1"/>
            </p:cNvSpPr>
            <p:nvPr/>
          </p:nvSpPr>
          <p:spPr bwMode="auto">
            <a:xfrm>
              <a:off x="1248" y="2208"/>
              <a:ext cx="720" cy="720"/>
            </a:xfrm>
            <a:prstGeom prst="line">
              <a:avLst/>
            </a:prstGeom>
            <a:noFill/>
            <a:ln w="76200">
              <a:solidFill>
                <a:schemeClr val="tx1"/>
              </a:solidFill>
              <a:round/>
              <a:headEnd/>
              <a:tailEnd/>
            </a:ln>
            <a:effectLst/>
          </p:spPr>
          <p:txBody>
            <a:bodyPr/>
            <a:lstStyle/>
            <a:p>
              <a:endParaRPr lang="fr-FR"/>
            </a:p>
          </p:txBody>
        </p:sp>
      </p:grpSp>
      <p:grpSp>
        <p:nvGrpSpPr>
          <p:cNvPr id="14" name="Group 39"/>
          <p:cNvGrpSpPr>
            <a:grpSpLocks/>
          </p:cNvGrpSpPr>
          <p:nvPr/>
        </p:nvGrpSpPr>
        <p:grpSpPr bwMode="auto">
          <a:xfrm>
            <a:off x="3810000" y="1447800"/>
            <a:ext cx="2362200" cy="3581400"/>
            <a:chOff x="2400" y="480"/>
            <a:chExt cx="1488" cy="2256"/>
          </a:xfrm>
        </p:grpSpPr>
        <p:sp>
          <p:nvSpPr>
            <p:cNvPr id="35880" name="Line 40"/>
            <p:cNvSpPr>
              <a:spLocks noChangeShapeType="1"/>
            </p:cNvSpPr>
            <p:nvPr/>
          </p:nvSpPr>
          <p:spPr bwMode="auto">
            <a:xfrm flipV="1">
              <a:off x="2400" y="480"/>
              <a:ext cx="1488" cy="528"/>
            </a:xfrm>
            <a:prstGeom prst="line">
              <a:avLst/>
            </a:prstGeom>
            <a:noFill/>
            <a:ln w="76200">
              <a:solidFill>
                <a:schemeClr val="tx1"/>
              </a:solidFill>
              <a:round/>
              <a:headEnd/>
              <a:tailEnd type="triangle" w="med" len="med"/>
            </a:ln>
            <a:effectLst/>
          </p:spPr>
          <p:txBody>
            <a:bodyPr/>
            <a:lstStyle/>
            <a:p>
              <a:endParaRPr lang="fr-FR"/>
            </a:p>
          </p:txBody>
        </p:sp>
        <p:sp>
          <p:nvSpPr>
            <p:cNvPr id="35881" name="Line 41"/>
            <p:cNvSpPr>
              <a:spLocks noChangeShapeType="1"/>
            </p:cNvSpPr>
            <p:nvPr/>
          </p:nvSpPr>
          <p:spPr bwMode="auto">
            <a:xfrm flipV="1">
              <a:off x="2400" y="2208"/>
              <a:ext cx="1488" cy="528"/>
            </a:xfrm>
            <a:prstGeom prst="line">
              <a:avLst/>
            </a:prstGeom>
            <a:noFill/>
            <a:ln w="76200">
              <a:solidFill>
                <a:schemeClr val="tx1"/>
              </a:solidFill>
              <a:round/>
              <a:headEnd/>
              <a:tailEnd type="triangle" w="med" len="med"/>
            </a:ln>
            <a:effectLst/>
          </p:spPr>
          <p:txBody>
            <a:bodyPr/>
            <a:lstStyle/>
            <a:p>
              <a:endParaRPr lang="fr-FR"/>
            </a:p>
          </p:txBody>
        </p:sp>
      </p:grpSp>
      <p:grpSp>
        <p:nvGrpSpPr>
          <p:cNvPr id="15" name="Group 43"/>
          <p:cNvGrpSpPr>
            <a:grpSpLocks/>
          </p:cNvGrpSpPr>
          <p:nvPr/>
        </p:nvGrpSpPr>
        <p:grpSpPr bwMode="auto">
          <a:xfrm>
            <a:off x="3810000" y="2286000"/>
            <a:ext cx="1066800" cy="3733800"/>
            <a:chOff x="2400" y="1248"/>
            <a:chExt cx="672" cy="2352"/>
          </a:xfrm>
        </p:grpSpPr>
        <p:sp>
          <p:nvSpPr>
            <p:cNvPr id="35884" name="AutoShape 44"/>
            <p:cNvSpPr>
              <a:spLocks/>
            </p:cNvSpPr>
            <p:nvPr/>
          </p:nvSpPr>
          <p:spPr bwMode="auto">
            <a:xfrm>
              <a:off x="2400" y="1248"/>
              <a:ext cx="336" cy="2352"/>
            </a:xfrm>
            <a:prstGeom prst="rightBracket">
              <a:avLst>
                <a:gd name="adj" fmla="val 58333"/>
              </a:avLst>
            </a:prstGeom>
            <a:noFill/>
            <a:ln w="12700">
              <a:solidFill>
                <a:schemeClr val="tx1"/>
              </a:solidFill>
              <a:round/>
              <a:headEnd/>
              <a:tailEnd/>
            </a:ln>
            <a:effectLst/>
          </p:spPr>
          <p:txBody>
            <a:bodyPr wrap="none" anchor="ctr"/>
            <a:lstStyle/>
            <a:p>
              <a:endParaRPr lang="fr-FR"/>
            </a:p>
          </p:txBody>
        </p:sp>
        <p:sp>
          <p:nvSpPr>
            <p:cNvPr id="35885" name="Text Box 45"/>
            <p:cNvSpPr txBox="1">
              <a:spLocks noChangeArrowheads="1"/>
            </p:cNvSpPr>
            <p:nvPr/>
          </p:nvSpPr>
          <p:spPr bwMode="auto">
            <a:xfrm>
              <a:off x="2448" y="2254"/>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Va</a:t>
              </a:r>
            </a:p>
          </p:txBody>
        </p:sp>
      </p:grpSp>
      <p:grpSp>
        <p:nvGrpSpPr>
          <p:cNvPr id="16" name="Group 46"/>
          <p:cNvGrpSpPr>
            <a:grpSpLocks/>
          </p:cNvGrpSpPr>
          <p:nvPr/>
        </p:nvGrpSpPr>
        <p:grpSpPr bwMode="auto">
          <a:xfrm>
            <a:off x="7620000" y="1371600"/>
            <a:ext cx="1143000" cy="4648200"/>
            <a:chOff x="4800" y="672"/>
            <a:chExt cx="720" cy="2928"/>
          </a:xfrm>
        </p:grpSpPr>
        <p:sp>
          <p:nvSpPr>
            <p:cNvPr id="35887" name="AutoShape 47"/>
            <p:cNvSpPr>
              <a:spLocks/>
            </p:cNvSpPr>
            <p:nvPr/>
          </p:nvSpPr>
          <p:spPr bwMode="auto">
            <a:xfrm>
              <a:off x="4800" y="672"/>
              <a:ext cx="384" cy="2928"/>
            </a:xfrm>
            <a:prstGeom prst="rightBracket">
              <a:avLst>
                <a:gd name="adj" fmla="val 63542"/>
              </a:avLst>
            </a:prstGeom>
            <a:noFill/>
            <a:ln w="9525">
              <a:solidFill>
                <a:schemeClr val="tx1"/>
              </a:solidFill>
              <a:round/>
              <a:headEnd/>
              <a:tailEnd/>
            </a:ln>
            <a:effectLst/>
          </p:spPr>
          <p:txBody>
            <a:bodyPr wrap="none" anchor="ctr"/>
            <a:lstStyle/>
            <a:p>
              <a:endParaRPr lang="fr-FR"/>
            </a:p>
          </p:txBody>
        </p:sp>
        <p:sp>
          <p:nvSpPr>
            <p:cNvPr id="35888" name="Text Box 48"/>
            <p:cNvSpPr txBox="1">
              <a:spLocks noChangeArrowheads="1"/>
            </p:cNvSpPr>
            <p:nvPr/>
          </p:nvSpPr>
          <p:spPr bwMode="auto">
            <a:xfrm>
              <a:off x="4896" y="2016"/>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Vfn</a:t>
              </a:r>
            </a:p>
          </p:txBody>
        </p:sp>
      </p:grpSp>
      <p:grpSp>
        <p:nvGrpSpPr>
          <p:cNvPr id="17" name="Group 55"/>
          <p:cNvGrpSpPr>
            <a:grpSpLocks/>
          </p:cNvGrpSpPr>
          <p:nvPr/>
        </p:nvGrpSpPr>
        <p:grpSpPr bwMode="auto">
          <a:xfrm>
            <a:off x="2514600" y="1219200"/>
            <a:ext cx="1219200" cy="1143000"/>
            <a:chOff x="1584" y="720"/>
            <a:chExt cx="768" cy="720"/>
          </a:xfrm>
        </p:grpSpPr>
        <p:sp>
          <p:nvSpPr>
            <p:cNvPr id="35890" name="Rectangle 50"/>
            <p:cNvSpPr>
              <a:spLocks noChangeArrowheads="1"/>
            </p:cNvSpPr>
            <p:nvPr/>
          </p:nvSpPr>
          <p:spPr bwMode="auto">
            <a:xfrm>
              <a:off x="1584" y="1200"/>
              <a:ext cx="768" cy="192"/>
            </a:xfrm>
            <a:prstGeom prst="rect">
              <a:avLst/>
            </a:prstGeom>
            <a:solidFill>
              <a:srgbClr val="FF3300"/>
            </a:solidFill>
            <a:ln w="3175">
              <a:solidFill>
                <a:schemeClr val="tx1"/>
              </a:solidFill>
              <a:miter lim="800000"/>
              <a:headEnd/>
              <a:tailEnd/>
            </a:ln>
            <a:effectLst/>
          </p:spPr>
          <p:txBody>
            <a:bodyPr wrap="none" anchor="ctr"/>
            <a:lstStyle/>
            <a:p>
              <a:endParaRPr lang="fr-FR"/>
            </a:p>
          </p:txBody>
        </p:sp>
        <p:sp>
          <p:nvSpPr>
            <p:cNvPr id="35891" name="Text Box 51"/>
            <p:cNvSpPr txBox="1">
              <a:spLocks noChangeArrowheads="1"/>
            </p:cNvSpPr>
            <p:nvPr/>
          </p:nvSpPr>
          <p:spPr bwMode="auto">
            <a:xfrm>
              <a:off x="1680" y="1152"/>
              <a:ext cx="540" cy="288"/>
            </a:xfrm>
            <a:prstGeom prst="rect">
              <a:avLst/>
            </a:prstGeom>
            <a:noFill/>
            <a:ln w="9525">
              <a:noFill/>
              <a:miter lim="800000"/>
              <a:headEnd/>
              <a:tailEnd/>
            </a:ln>
            <a:effectLst/>
          </p:spPr>
          <p:txBody>
            <a:bodyPr>
              <a:spAutoFit/>
            </a:bodyPr>
            <a:lstStyle/>
            <a:p>
              <a:pPr>
                <a:spcBef>
                  <a:spcPct val="50000"/>
                </a:spcBef>
              </a:pPr>
              <a:r>
                <a:rPr lang="fr-FR" sz="2400"/>
                <a:t>O</a:t>
              </a:r>
              <a:r>
                <a:rPr lang="fr-FR" sz="2400" baseline="-25000"/>
                <a:t>2</a:t>
              </a:r>
            </a:p>
          </p:txBody>
        </p:sp>
        <p:sp>
          <p:nvSpPr>
            <p:cNvPr id="35893" name="Rectangle 53"/>
            <p:cNvSpPr>
              <a:spLocks noChangeArrowheads="1"/>
            </p:cNvSpPr>
            <p:nvPr/>
          </p:nvSpPr>
          <p:spPr bwMode="auto">
            <a:xfrm>
              <a:off x="1584" y="720"/>
              <a:ext cx="768" cy="480"/>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5894" name="Text Box 54"/>
            <p:cNvSpPr txBox="1">
              <a:spLocks noChangeArrowheads="1"/>
            </p:cNvSpPr>
            <p:nvPr/>
          </p:nvSpPr>
          <p:spPr bwMode="auto">
            <a:xfrm>
              <a:off x="1680" y="816"/>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grpSp>
        <p:nvGrpSpPr>
          <p:cNvPr id="18" name="Group 56"/>
          <p:cNvGrpSpPr>
            <a:grpSpLocks/>
          </p:cNvGrpSpPr>
          <p:nvPr/>
        </p:nvGrpSpPr>
        <p:grpSpPr bwMode="auto">
          <a:xfrm>
            <a:off x="6248400" y="304800"/>
            <a:ext cx="1219200" cy="1143000"/>
            <a:chOff x="1584" y="720"/>
            <a:chExt cx="768" cy="720"/>
          </a:xfrm>
        </p:grpSpPr>
        <p:sp>
          <p:nvSpPr>
            <p:cNvPr id="35897" name="Rectangle 57"/>
            <p:cNvSpPr>
              <a:spLocks noChangeArrowheads="1"/>
            </p:cNvSpPr>
            <p:nvPr/>
          </p:nvSpPr>
          <p:spPr bwMode="auto">
            <a:xfrm>
              <a:off x="1584" y="1200"/>
              <a:ext cx="768" cy="192"/>
            </a:xfrm>
            <a:prstGeom prst="rect">
              <a:avLst/>
            </a:prstGeom>
            <a:solidFill>
              <a:srgbClr val="FF3300"/>
            </a:solidFill>
            <a:ln w="3175">
              <a:solidFill>
                <a:schemeClr val="tx1"/>
              </a:solidFill>
              <a:miter lim="800000"/>
              <a:headEnd/>
              <a:tailEnd/>
            </a:ln>
            <a:effectLst/>
          </p:spPr>
          <p:txBody>
            <a:bodyPr wrap="none" anchor="ctr"/>
            <a:lstStyle/>
            <a:p>
              <a:endParaRPr lang="fr-FR"/>
            </a:p>
          </p:txBody>
        </p:sp>
        <p:sp>
          <p:nvSpPr>
            <p:cNvPr id="35898" name="Text Box 58"/>
            <p:cNvSpPr txBox="1">
              <a:spLocks noChangeArrowheads="1"/>
            </p:cNvSpPr>
            <p:nvPr/>
          </p:nvSpPr>
          <p:spPr bwMode="auto">
            <a:xfrm>
              <a:off x="1680" y="1152"/>
              <a:ext cx="540" cy="288"/>
            </a:xfrm>
            <a:prstGeom prst="rect">
              <a:avLst/>
            </a:prstGeom>
            <a:noFill/>
            <a:ln w="9525">
              <a:noFill/>
              <a:miter lim="800000"/>
              <a:headEnd/>
              <a:tailEnd/>
            </a:ln>
            <a:effectLst/>
          </p:spPr>
          <p:txBody>
            <a:bodyPr>
              <a:spAutoFit/>
            </a:bodyPr>
            <a:lstStyle/>
            <a:p>
              <a:pPr>
                <a:spcBef>
                  <a:spcPct val="50000"/>
                </a:spcBef>
              </a:pPr>
              <a:r>
                <a:rPr lang="fr-FR" sz="2400"/>
                <a:t>O</a:t>
              </a:r>
              <a:r>
                <a:rPr lang="fr-FR" sz="2400" baseline="-25000"/>
                <a:t>2</a:t>
              </a:r>
            </a:p>
          </p:txBody>
        </p:sp>
        <p:sp>
          <p:nvSpPr>
            <p:cNvPr id="35899" name="Rectangle 59"/>
            <p:cNvSpPr>
              <a:spLocks noChangeArrowheads="1"/>
            </p:cNvSpPr>
            <p:nvPr/>
          </p:nvSpPr>
          <p:spPr bwMode="auto">
            <a:xfrm>
              <a:off x="1584" y="720"/>
              <a:ext cx="768" cy="480"/>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5900" name="Text Box 60"/>
            <p:cNvSpPr txBox="1">
              <a:spLocks noChangeArrowheads="1"/>
            </p:cNvSpPr>
            <p:nvPr/>
          </p:nvSpPr>
          <p:spPr bwMode="auto">
            <a:xfrm>
              <a:off x="1680" y="816"/>
              <a:ext cx="576" cy="288"/>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grpSp>
        <p:nvGrpSpPr>
          <p:cNvPr id="19" name="Group 64"/>
          <p:cNvGrpSpPr>
            <a:grpSpLocks/>
          </p:cNvGrpSpPr>
          <p:nvPr/>
        </p:nvGrpSpPr>
        <p:grpSpPr bwMode="auto">
          <a:xfrm>
            <a:off x="3886200" y="1219200"/>
            <a:ext cx="990600" cy="1066800"/>
            <a:chOff x="2448" y="768"/>
            <a:chExt cx="624" cy="672"/>
          </a:xfrm>
        </p:grpSpPr>
        <p:sp>
          <p:nvSpPr>
            <p:cNvPr id="35902" name="AutoShape 62"/>
            <p:cNvSpPr>
              <a:spLocks/>
            </p:cNvSpPr>
            <p:nvPr/>
          </p:nvSpPr>
          <p:spPr bwMode="auto">
            <a:xfrm>
              <a:off x="2448" y="768"/>
              <a:ext cx="288" cy="672"/>
            </a:xfrm>
            <a:prstGeom prst="rightBracket">
              <a:avLst>
                <a:gd name="adj" fmla="val 19444"/>
              </a:avLst>
            </a:prstGeom>
            <a:noFill/>
            <a:ln w="12700">
              <a:solidFill>
                <a:schemeClr val="tx1"/>
              </a:solidFill>
              <a:round/>
              <a:headEnd/>
              <a:tailEnd/>
            </a:ln>
            <a:effectLst/>
          </p:spPr>
          <p:txBody>
            <a:bodyPr wrap="none" anchor="ctr"/>
            <a:lstStyle/>
            <a:p>
              <a:endParaRPr lang="fr-FR"/>
            </a:p>
          </p:txBody>
        </p:sp>
        <p:sp>
          <p:nvSpPr>
            <p:cNvPr id="35903" name="Text Box 63"/>
            <p:cNvSpPr txBox="1">
              <a:spLocks noChangeArrowheads="1"/>
            </p:cNvSpPr>
            <p:nvPr/>
          </p:nvSpPr>
          <p:spPr bwMode="auto">
            <a:xfrm>
              <a:off x="2448" y="960"/>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Vea</a:t>
              </a:r>
            </a:p>
          </p:txBody>
        </p:sp>
      </p:grpSp>
      <p:grpSp>
        <p:nvGrpSpPr>
          <p:cNvPr id="20" name="Group 78"/>
          <p:cNvGrpSpPr>
            <a:grpSpLocks/>
          </p:cNvGrpSpPr>
          <p:nvPr/>
        </p:nvGrpSpPr>
        <p:grpSpPr bwMode="auto">
          <a:xfrm>
            <a:off x="7620000" y="333375"/>
            <a:ext cx="1143000" cy="1038225"/>
            <a:chOff x="4800" y="192"/>
            <a:chExt cx="720" cy="672"/>
          </a:xfrm>
        </p:grpSpPr>
        <p:sp>
          <p:nvSpPr>
            <p:cNvPr id="35906" name="AutoShape 66"/>
            <p:cNvSpPr>
              <a:spLocks/>
            </p:cNvSpPr>
            <p:nvPr/>
          </p:nvSpPr>
          <p:spPr bwMode="auto">
            <a:xfrm>
              <a:off x="4800" y="192"/>
              <a:ext cx="384" cy="672"/>
            </a:xfrm>
            <a:prstGeom prst="rightBracket">
              <a:avLst>
                <a:gd name="adj" fmla="val 14583"/>
              </a:avLst>
            </a:prstGeom>
            <a:noFill/>
            <a:ln w="12700">
              <a:solidFill>
                <a:schemeClr val="tx1"/>
              </a:solidFill>
              <a:round/>
              <a:headEnd/>
              <a:tailEnd/>
            </a:ln>
            <a:effectLst/>
          </p:spPr>
          <p:txBody>
            <a:bodyPr wrap="none" anchor="ctr"/>
            <a:lstStyle/>
            <a:p>
              <a:endParaRPr lang="fr-FR"/>
            </a:p>
          </p:txBody>
        </p:sp>
        <p:sp>
          <p:nvSpPr>
            <p:cNvPr id="35907" name="Text Box 67"/>
            <p:cNvSpPr txBox="1">
              <a:spLocks noChangeArrowheads="1"/>
            </p:cNvSpPr>
            <p:nvPr/>
          </p:nvSpPr>
          <p:spPr bwMode="auto">
            <a:xfrm>
              <a:off x="4896" y="384"/>
              <a:ext cx="624" cy="298"/>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Vea</a:t>
              </a:r>
            </a:p>
          </p:txBody>
        </p:sp>
      </p:grpSp>
      <p:sp>
        <p:nvSpPr>
          <p:cNvPr id="35921" name="Text Box 81"/>
          <p:cNvSpPr txBox="1">
            <a:spLocks noChangeArrowheads="1"/>
          </p:cNvSpPr>
          <p:nvPr/>
        </p:nvSpPr>
        <p:spPr bwMode="auto">
          <a:xfrm>
            <a:off x="657225" y="604838"/>
            <a:ext cx="4953000" cy="457200"/>
          </a:xfrm>
          <a:prstGeom prst="rect">
            <a:avLst/>
          </a:prstGeom>
          <a:noFill/>
          <a:ln w="9525">
            <a:noFill/>
            <a:miter lim="800000"/>
            <a:headEnd/>
            <a:tailEnd/>
          </a:ln>
          <a:effectLst/>
        </p:spPr>
        <p:txBody>
          <a:bodyPr>
            <a:spAutoFit/>
          </a:bodyPr>
          <a:lstStyle/>
          <a:p>
            <a:pPr algn="l">
              <a:spcBef>
                <a:spcPct val="50000"/>
              </a:spcBef>
            </a:pPr>
            <a:r>
              <a:rPr lang="fr-FR" sz="2400" i="1" dirty="0"/>
              <a:t>Complète en excès d’air</a:t>
            </a:r>
          </a:p>
        </p:txBody>
      </p:sp>
      <p:sp>
        <p:nvSpPr>
          <p:cNvPr id="35925" name="Text Box 85">
            <a:hlinkClick r:id="rId2" action="ppaction://hlinksldjump"/>
          </p:cNvPr>
          <p:cNvSpPr txBox="1">
            <a:spLocks noChangeArrowheads="1"/>
          </p:cNvSpPr>
          <p:nvPr/>
        </p:nvSpPr>
        <p:spPr bwMode="auto">
          <a:xfrm>
            <a:off x="976313" y="104775"/>
            <a:ext cx="3544887" cy="396875"/>
          </a:xfrm>
          <a:prstGeom prst="rect">
            <a:avLst/>
          </a:prstGeom>
          <a:noFill/>
          <a:ln w="3175">
            <a:noFill/>
            <a:miter lim="800000"/>
            <a:headEnd/>
            <a:tailEnd/>
          </a:ln>
          <a:effectLst/>
        </p:spPr>
        <p:txBody>
          <a:bodyPr>
            <a:spAutoFit/>
          </a:bodyPr>
          <a:lstStyle/>
          <a:p>
            <a:pPr>
              <a:spcBef>
                <a:spcPct val="50000"/>
              </a:spcBef>
            </a:pPr>
            <a:r>
              <a:rPr lang="fr-FR" sz="2000" b="1" dirty="0">
                <a:solidFill>
                  <a:srgbClr val="C00000"/>
                </a:solidFill>
                <a:latin typeface="Tahoma" pitchFamily="34" charset="0"/>
              </a:rPr>
              <a:t>  Combustion oxydante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2"/>
                                        </p:tgtEl>
                                        <p:attrNameLst>
                                          <p:attrName>style.visibility</p:attrName>
                                        </p:attrNameLst>
                                      </p:cBhvr>
                                      <p:to>
                                        <p:strVal val="visible"/>
                                      </p:to>
                                    </p:set>
                                  </p:childTnLst>
                                </p:cTn>
                              </p:par>
                            </p:childTnLst>
                          </p:cTn>
                        </p:par>
                        <p:par>
                          <p:cTn id="7" fill="hold">
                            <p:stCondLst>
                              <p:cond delay="500"/>
                            </p:stCondLst>
                            <p:childTnLst>
                              <p:par>
                                <p:cTn id="8" presetID="17" presetClass="entr" presetSubtype="4"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ppt_x"/>
                                          </p:val>
                                        </p:tav>
                                        <p:tav tm="100000">
                                          <p:val>
                                            <p:strVal val="#ppt_x"/>
                                          </p:val>
                                        </p:tav>
                                      </p:tavLst>
                                    </p:anim>
                                    <p:anim calcmode="lin" valueType="num">
                                      <p:cBhvr>
                                        <p:cTn id="11" dur="500" fill="hold"/>
                                        <p:tgtEl>
                                          <p:spTgt spid="3"/>
                                        </p:tgtEl>
                                        <p:attrNameLst>
                                          <p:attrName>ppt_y</p:attrName>
                                        </p:attrNameLst>
                                      </p:cBhvr>
                                      <p:tavLst>
                                        <p:tav tm="0">
                                          <p:val>
                                            <p:strVal val="#ppt_y+#ppt_h/2"/>
                                          </p:val>
                                        </p:tav>
                                        <p:tav tm="100000">
                                          <p:val>
                                            <p:strVal val="#ppt_y"/>
                                          </p:val>
                                        </p:tav>
                                      </p:tavLst>
                                    </p:anim>
                                    <p:anim calcmode="lin" valueType="num">
                                      <p:cBhvr>
                                        <p:cTn id="12" dur="500" fill="hold"/>
                                        <p:tgtEl>
                                          <p:spTgt spid="3"/>
                                        </p:tgtEl>
                                        <p:attrNameLst>
                                          <p:attrName>ppt_w</p:attrName>
                                        </p:attrNameLst>
                                      </p:cBhvr>
                                      <p:tavLst>
                                        <p:tav tm="0">
                                          <p:val>
                                            <p:strVal val="#ppt_w"/>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7"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ppt_h/2"/>
                                          </p:val>
                                        </p:tav>
                                        <p:tav tm="100000">
                                          <p:val>
                                            <p:strVal val="#ppt_y"/>
                                          </p:val>
                                        </p:tav>
                                      </p:tavLst>
                                    </p:anim>
                                    <p:anim calcmode="lin" valueType="num">
                                      <p:cBhvr>
                                        <p:cTn id="19" dur="500" fill="hold"/>
                                        <p:tgtEl>
                                          <p:spTgt spid="4"/>
                                        </p:tgtEl>
                                        <p:attrNameLst>
                                          <p:attrName>ppt_w</p:attrName>
                                        </p:attrNameLst>
                                      </p:cBhvr>
                                      <p:tavLst>
                                        <p:tav tm="0">
                                          <p:val>
                                            <p:strVal val="#ppt_w"/>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17" presetClass="entr" presetSubtype="4"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ppt_h/2"/>
                                          </p:val>
                                        </p:tav>
                                        <p:tav tm="100000">
                                          <p:val>
                                            <p:strVal val="#ppt_y"/>
                                          </p:val>
                                        </p:tav>
                                      </p:tavLst>
                                    </p:anim>
                                    <p:anim calcmode="lin" valueType="num">
                                      <p:cBhvr>
                                        <p:cTn id="26" dur="500" fill="hold"/>
                                        <p:tgtEl>
                                          <p:spTgt spid="5"/>
                                        </p:tgtEl>
                                        <p:attrNameLst>
                                          <p:attrName>ppt_w</p:attrName>
                                        </p:attrNameLst>
                                      </p:cBhvr>
                                      <p:tavLst>
                                        <p:tav tm="0">
                                          <p:val>
                                            <p:strVal val="#ppt_w"/>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3585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7"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ppt_x</p:attrName>
                                        </p:attrNameLst>
                                      </p:cBhvr>
                                      <p:tavLst>
                                        <p:tav tm="0">
                                          <p:val>
                                            <p:strVal val="#ppt_x"/>
                                          </p:val>
                                        </p:tav>
                                        <p:tav tm="100000">
                                          <p:val>
                                            <p:strVal val="#ppt_x"/>
                                          </p:val>
                                        </p:tav>
                                      </p:tavLst>
                                    </p:anim>
                                    <p:anim calcmode="lin" valueType="num">
                                      <p:cBhvr>
                                        <p:cTn id="37" dur="500" fill="hold"/>
                                        <p:tgtEl>
                                          <p:spTgt spid="6"/>
                                        </p:tgtEl>
                                        <p:attrNameLst>
                                          <p:attrName>ppt_y</p:attrName>
                                        </p:attrNameLst>
                                      </p:cBhvr>
                                      <p:tavLst>
                                        <p:tav tm="0">
                                          <p:val>
                                            <p:strVal val="#ppt_y+#ppt_h/2"/>
                                          </p:val>
                                        </p:tav>
                                        <p:tav tm="100000">
                                          <p:val>
                                            <p:strVal val="#ppt_y"/>
                                          </p:val>
                                        </p:tav>
                                      </p:tavLst>
                                    </p:anim>
                                    <p:anim calcmode="lin" valueType="num">
                                      <p:cBhvr>
                                        <p:cTn id="38" dur="500" fill="hold"/>
                                        <p:tgtEl>
                                          <p:spTgt spid="6"/>
                                        </p:tgtEl>
                                        <p:attrNameLst>
                                          <p:attrName>ppt_w</p:attrName>
                                        </p:attrNameLst>
                                      </p:cBhvr>
                                      <p:tavLst>
                                        <p:tav tm="0">
                                          <p:val>
                                            <p:strVal val="#ppt_w"/>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4"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ppt_x</p:attrName>
                                        </p:attrNameLst>
                                      </p:cBhvr>
                                      <p:tavLst>
                                        <p:tav tm="0">
                                          <p:val>
                                            <p:strVal val="#ppt_x"/>
                                          </p:val>
                                        </p:tav>
                                        <p:tav tm="100000">
                                          <p:val>
                                            <p:strVal val="#ppt_x"/>
                                          </p:val>
                                        </p:tav>
                                      </p:tavLst>
                                    </p:anim>
                                    <p:anim calcmode="lin" valueType="num">
                                      <p:cBhvr>
                                        <p:cTn id="45" dur="500" fill="hold"/>
                                        <p:tgtEl>
                                          <p:spTgt spid="7"/>
                                        </p:tgtEl>
                                        <p:attrNameLst>
                                          <p:attrName>ppt_y</p:attrName>
                                        </p:attrNameLst>
                                      </p:cBhvr>
                                      <p:tavLst>
                                        <p:tav tm="0">
                                          <p:val>
                                            <p:strVal val="#ppt_y+#ppt_h/2"/>
                                          </p:val>
                                        </p:tav>
                                        <p:tav tm="100000">
                                          <p:val>
                                            <p:strVal val="#ppt_y"/>
                                          </p:val>
                                        </p:tav>
                                      </p:tavLst>
                                    </p:anim>
                                    <p:anim calcmode="lin" valueType="num">
                                      <p:cBhvr>
                                        <p:cTn id="46" dur="500" fill="hold"/>
                                        <p:tgtEl>
                                          <p:spTgt spid="7"/>
                                        </p:tgtEl>
                                        <p:attrNameLst>
                                          <p:attrName>ppt_w</p:attrName>
                                        </p:attrNameLst>
                                      </p:cBhvr>
                                      <p:tavLst>
                                        <p:tav tm="0">
                                          <p:val>
                                            <p:strVal val="#ppt_w"/>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childTnLst>
                                </p:cTn>
                              </p:par>
                            </p:childTnLst>
                          </p:cTn>
                        </p:par>
                        <p:par>
                          <p:cTn id="48" fill="hold">
                            <p:stCondLst>
                              <p:cond delay="500"/>
                            </p:stCondLst>
                            <p:childTnLst>
                              <p:par>
                                <p:cTn id="49" presetID="1" presetClass="entr" presetSubtype="0" fill="hold" nodeType="afterEffect">
                                  <p:stCondLst>
                                    <p:cond delay="0"/>
                                  </p:stCondLst>
                                  <p:childTnLst>
                                    <p:set>
                                      <p:cBhvr>
                                        <p:cTn id="50" dur="1" fill="hold">
                                          <p:stCondLst>
                                            <p:cond delay="499"/>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7" presetClass="entr" presetSubtype="4"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500" fill="hold"/>
                                        <p:tgtEl>
                                          <p:spTgt spid="17"/>
                                        </p:tgtEl>
                                        <p:attrNameLst>
                                          <p:attrName>ppt_y</p:attrName>
                                        </p:attrNameLst>
                                      </p:cBhvr>
                                      <p:tavLst>
                                        <p:tav tm="0">
                                          <p:val>
                                            <p:strVal val="#ppt_y+#ppt_h/2"/>
                                          </p:val>
                                        </p:tav>
                                        <p:tav tm="100000">
                                          <p:val>
                                            <p:strVal val="#ppt_y"/>
                                          </p:val>
                                        </p:tav>
                                      </p:tavLst>
                                    </p:anim>
                                    <p:anim calcmode="lin" valueType="num">
                                      <p:cBhvr>
                                        <p:cTn id="57" dur="500" fill="hold"/>
                                        <p:tgtEl>
                                          <p:spTgt spid="17"/>
                                        </p:tgtEl>
                                        <p:attrNameLst>
                                          <p:attrName>ppt_w</p:attrName>
                                        </p:attrNameLst>
                                      </p:cBhvr>
                                      <p:tavLst>
                                        <p:tav tm="0">
                                          <p:val>
                                            <p:strVal val="#ppt_w"/>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childTnLst>
                                </p:cTn>
                              </p:par>
                            </p:childTnLst>
                          </p:cTn>
                        </p:par>
                        <p:par>
                          <p:cTn id="59" fill="hold">
                            <p:stCondLst>
                              <p:cond delay="500"/>
                            </p:stCondLst>
                            <p:childTnLst>
                              <p:par>
                                <p:cTn id="60" presetID="1" presetClass="entr" presetSubtype="0" fill="hold" nodeType="afterEffect">
                                  <p:stCondLst>
                                    <p:cond delay="0"/>
                                  </p:stCondLst>
                                  <p:childTnLst>
                                    <p:set>
                                      <p:cBhvr>
                                        <p:cTn id="61" dur="1" fill="hold">
                                          <p:stCondLst>
                                            <p:cond delay="499"/>
                                          </p:stCondLst>
                                        </p:cTn>
                                        <p:tgtEl>
                                          <p:spTgt spid="19"/>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35859"/>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1" presetClass="entr" presetSubtype="0" fill="hold" grpId="0" nodeType="clickEffect">
                                  <p:stCondLst>
                                    <p:cond delay="0"/>
                                  </p:stCondLst>
                                  <p:childTnLst>
                                    <p:set>
                                      <p:cBhvr>
                                        <p:cTn id="69" dur="1000">
                                          <p:stCondLst>
                                            <p:cond delay="0"/>
                                          </p:stCondLst>
                                        </p:cTn>
                                        <p:tgtEl>
                                          <p:spTgt spid="35872"/>
                                        </p:tgtEl>
                                        <p:attrNameLst>
                                          <p:attrName>style.visibility</p:attrName>
                                        </p:attrNameLst>
                                      </p:cBhvr>
                                      <p:to>
                                        <p:strVal val="visible"/>
                                      </p:to>
                                    </p:set>
                                  </p:childTnLst>
                                </p:cTn>
                              </p:par>
                            </p:childTnLst>
                          </p:cTn>
                        </p:par>
                        <p:par>
                          <p:cTn id="70" fill="hold">
                            <p:stCondLst>
                              <p:cond delay="1000"/>
                            </p:stCondLst>
                            <p:childTnLst>
                              <p:par>
                                <p:cTn id="71" presetID="17" presetClass="entr" presetSubtype="8"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ppt_x</p:attrName>
                                        </p:attrNameLst>
                                      </p:cBhvr>
                                      <p:tavLst>
                                        <p:tav tm="0">
                                          <p:val>
                                            <p:strVal val="#ppt_x-#ppt_w/2"/>
                                          </p:val>
                                        </p:tav>
                                        <p:tav tm="100000">
                                          <p:val>
                                            <p:strVal val="#ppt_x"/>
                                          </p:val>
                                        </p:tav>
                                      </p:tavLst>
                                    </p:anim>
                                    <p:anim calcmode="lin" valueType="num">
                                      <p:cBhvr>
                                        <p:cTn id="74" dur="500" fill="hold"/>
                                        <p:tgtEl>
                                          <p:spTgt spid="8"/>
                                        </p:tgtEl>
                                        <p:attrNameLst>
                                          <p:attrName>ppt_y</p:attrName>
                                        </p:attrNameLst>
                                      </p:cBhvr>
                                      <p:tavLst>
                                        <p:tav tm="0">
                                          <p:val>
                                            <p:strVal val="#ppt_y"/>
                                          </p:val>
                                        </p:tav>
                                        <p:tav tm="100000">
                                          <p:val>
                                            <p:strVal val="#ppt_y"/>
                                          </p:val>
                                        </p:tav>
                                      </p:tavLst>
                                    </p:anim>
                                    <p:anim calcmode="lin" valueType="num">
                                      <p:cBhvr>
                                        <p:cTn id="75" dur="500" fill="hold"/>
                                        <p:tgtEl>
                                          <p:spTgt spid="8"/>
                                        </p:tgtEl>
                                        <p:attrNameLst>
                                          <p:attrName>ppt_w</p:attrName>
                                        </p:attrNameLst>
                                      </p:cBhvr>
                                      <p:tavLst>
                                        <p:tav tm="0">
                                          <p:val>
                                            <p:fltVal val="0"/>
                                          </p:val>
                                        </p:tav>
                                        <p:tav tm="100000">
                                          <p:val>
                                            <p:strVal val="#ppt_w"/>
                                          </p:val>
                                        </p:tav>
                                      </p:tavLst>
                                    </p:anim>
                                    <p:anim calcmode="lin" valueType="num">
                                      <p:cBhvr>
                                        <p:cTn id="76"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1" presetClass="entr" presetSubtype="0" fill="hold" nodeType="clickEffect">
                                  <p:stCondLst>
                                    <p:cond delay="0"/>
                                  </p:stCondLst>
                                  <p:childTnLst>
                                    <p:set>
                                      <p:cBhvr>
                                        <p:cTn id="80" dur="1000">
                                          <p:stCondLst>
                                            <p:cond delay="0"/>
                                          </p:stCondLst>
                                        </p:cTn>
                                        <p:tgtEl>
                                          <p:spTgt spid="12"/>
                                        </p:tgtEl>
                                        <p:attrNameLst>
                                          <p:attrName>style.visibility</p:attrName>
                                        </p:attrNameLst>
                                      </p:cBhvr>
                                      <p:to>
                                        <p:strVal val="visible"/>
                                      </p:to>
                                    </p:set>
                                  </p:childTnLst>
                                </p:cTn>
                              </p:par>
                            </p:childTnLst>
                          </p:cTn>
                        </p:par>
                        <p:par>
                          <p:cTn id="81" fill="hold">
                            <p:stCondLst>
                              <p:cond delay="1000"/>
                            </p:stCondLst>
                            <p:childTnLst>
                              <p:par>
                                <p:cTn id="82" presetID="17" presetClass="entr" presetSubtype="8"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p:cTn id="84" dur="500" fill="hold"/>
                                        <p:tgtEl>
                                          <p:spTgt spid="9"/>
                                        </p:tgtEl>
                                        <p:attrNameLst>
                                          <p:attrName>ppt_x</p:attrName>
                                        </p:attrNameLst>
                                      </p:cBhvr>
                                      <p:tavLst>
                                        <p:tav tm="0">
                                          <p:val>
                                            <p:strVal val="#ppt_x-#ppt_w/2"/>
                                          </p:val>
                                        </p:tav>
                                        <p:tav tm="100000">
                                          <p:val>
                                            <p:strVal val="#ppt_x"/>
                                          </p:val>
                                        </p:tav>
                                      </p:tavLst>
                                    </p:anim>
                                    <p:anim calcmode="lin" valueType="num">
                                      <p:cBhvr>
                                        <p:cTn id="85" dur="500" fill="hold"/>
                                        <p:tgtEl>
                                          <p:spTgt spid="9"/>
                                        </p:tgtEl>
                                        <p:attrNameLst>
                                          <p:attrName>ppt_y</p:attrName>
                                        </p:attrNameLst>
                                      </p:cBhvr>
                                      <p:tavLst>
                                        <p:tav tm="0">
                                          <p:val>
                                            <p:strVal val="#ppt_y"/>
                                          </p:val>
                                        </p:tav>
                                        <p:tav tm="100000">
                                          <p:val>
                                            <p:strVal val="#ppt_y"/>
                                          </p:val>
                                        </p:tav>
                                      </p:tavLst>
                                    </p:anim>
                                    <p:anim calcmode="lin" valueType="num">
                                      <p:cBhvr>
                                        <p:cTn id="86" dur="500" fill="hold"/>
                                        <p:tgtEl>
                                          <p:spTgt spid="9"/>
                                        </p:tgtEl>
                                        <p:attrNameLst>
                                          <p:attrName>ppt_w</p:attrName>
                                        </p:attrNameLst>
                                      </p:cBhvr>
                                      <p:tavLst>
                                        <p:tav tm="0">
                                          <p:val>
                                            <p:fltVal val="0"/>
                                          </p:val>
                                        </p:tav>
                                        <p:tav tm="100000">
                                          <p:val>
                                            <p:strVal val="#ppt_w"/>
                                          </p:val>
                                        </p:tav>
                                      </p:tavLst>
                                    </p:anim>
                                    <p:anim calcmode="lin" valueType="num">
                                      <p:cBhvr>
                                        <p:cTn id="87"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11" presetClass="entr" presetSubtype="0" fill="hold" nodeType="clickEffect">
                                  <p:stCondLst>
                                    <p:cond delay="0"/>
                                  </p:stCondLst>
                                  <p:childTnLst>
                                    <p:set>
                                      <p:cBhvr>
                                        <p:cTn id="91" dur="1000">
                                          <p:stCondLst>
                                            <p:cond delay="0"/>
                                          </p:stCondLst>
                                        </p:cTn>
                                        <p:tgtEl>
                                          <p:spTgt spid="13"/>
                                        </p:tgtEl>
                                        <p:attrNameLst>
                                          <p:attrName>style.visibility</p:attrName>
                                        </p:attrNameLst>
                                      </p:cBhvr>
                                      <p:to>
                                        <p:strVal val="visible"/>
                                      </p:to>
                                    </p:set>
                                  </p:childTnLst>
                                </p:cTn>
                              </p:par>
                            </p:childTnLst>
                          </p:cTn>
                        </p:par>
                        <p:par>
                          <p:cTn id="92" fill="hold">
                            <p:stCondLst>
                              <p:cond delay="1000"/>
                            </p:stCondLst>
                            <p:childTnLst>
                              <p:par>
                                <p:cTn id="93" presetID="17" presetClass="entr" presetSubtype="8" fill="hold" nodeType="afterEffect">
                                  <p:stCondLst>
                                    <p:cond delay="0"/>
                                  </p:stCondLst>
                                  <p:childTnLst>
                                    <p:set>
                                      <p:cBhvr>
                                        <p:cTn id="94" dur="1" fill="hold">
                                          <p:stCondLst>
                                            <p:cond delay="0"/>
                                          </p:stCondLst>
                                        </p:cTn>
                                        <p:tgtEl>
                                          <p:spTgt spid="10"/>
                                        </p:tgtEl>
                                        <p:attrNameLst>
                                          <p:attrName>style.visibility</p:attrName>
                                        </p:attrNameLst>
                                      </p:cBhvr>
                                      <p:to>
                                        <p:strVal val="visible"/>
                                      </p:to>
                                    </p:set>
                                    <p:anim calcmode="lin" valueType="num">
                                      <p:cBhvr>
                                        <p:cTn id="95" dur="500" fill="hold"/>
                                        <p:tgtEl>
                                          <p:spTgt spid="10"/>
                                        </p:tgtEl>
                                        <p:attrNameLst>
                                          <p:attrName>ppt_x</p:attrName>
                                        </p:attrNameLst>
                                      </p:cBhvr>
                                      <p:tavLst>
                                        <p:tav tm="0">
                                          <p:val>
                                            <p:strVal val="#ppt_x-#ppt_w/2"/>
                                          </p:val>
                                        </p:tav>
                                        <p:tav tm="100000">
                                          <p:val>
                                            <p:strVal val="#ppt_x"/>
                                          </p:val>
                                        </p:tav>
                                      </p:tavLst>
                                    </p:anim>
                                    <p:anim calcmode="lin" valueType="num">
                                      <p:cBhvr>
                                        <p:cTn id="96" dur="500" fill="hold"/>
                                        <p:tgtEl>
                                          <p:spTgt spid="10"/>
                                        </p:tgtEl>
                                        <p:attrNameLst>
                                          <p:attrName>ppt_y</p:attrName>
                                        </p:attrNameLst>
                                      </p:cBhvr>
                                      <p:tavLst>
                                        <p:tav tm="0">
                                          <p:val>
                                            <p:strVal val="#ppt_y"/>
                                          </p:val>
                                        </p:tav>
                                        <p:tav tm="100000">
                                          <p:val>
                                            <p:strVal val="#ppt_y"/>
                                          </p:val>
                                        </p:tav>
                                      </p:tavLst>
                                    </p:anim>
                                    <p:anim calcmode="lin" valueType="num">
                                      <p:cBhvr>
                                        <p:cTn id="97" dur="500" fill="hold"/>
                                        <p:tgtEl>
                                          <p:spTgt spid="10"/>
                                        </p:tgtEl>
                                        <p:attrNameLst>
                                          <p:attrName>ppt_w</p:attrName>
                                        </p:attrNameLst>
                                      </p:cBhvr>
                                      <p:tavLst>
                                        <p:tav tm="0">
                                          <p:val>
                                            <p:fltVal val="0"/>
                                          </p:val>
                                        </p:tav>
                                        <p:tav tm="100000">
                                          <p:val>
                                            <p:strVal val="#ppt_w"/>
                                          </p:val>
                                        </p:tav>
                                      </p:tavLst>
                                    </p:anim>
                                    <p:anim calcmode="lin" valueType="num">
                                      <p:cBhvr>
                                        <p:cTn id="9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11" presetClass="entr" presetSubtype="0" fill="hold" nodeType="clickEffect">
                                  <p:stCondLst>
                                    <p:cond delay="0"/>
                                  </p:stCondLst>
                                  <p:childTnLst>
                                    <p:set>
                                      <p:cBhvr>
                                        <p:cTn id="102" dur="1000">
                                          <p:stCondLst>
                                            <p:cond delay="0"/>
                                          </p:stCondLst>
                                        </p:cTn>
                                        <p:tgtEl>
                                          <p:spTgt spid="14"/>
                                        </p:tgtEl>
                                        <p:attrNameLst>
                                          <p:attrName>style.visibility</p:attrName>
                                        </p:attrNameLst>
                                      </p:cBhvr>
                                      <p:to>
                                        <p:strVal val="visible"/>
                                      </p:to>
                                    </p:set>
                                  </p:childTnLst>
                                </p:cTn>
                              </p:par>
                            </p:childTnLst>
                          </p:cTn>
                        </p:par>
                        <p:par>
                          <p:cTn id="103" fill="hold">
                            <p:stCondLst>
                              <p:cond delay="1000"/>
                            </p:stCondLst>
                            <p:childTnLst>
                              <p:par>
                                <p:cTn id="104" presetID="17" presetClass="entr" presetSubtype="8" fill="hold"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ppt_x</p:attrName>
                                        </p:attrNameLst>
                                      </p:cBhvr>
                                      <p:tavLst>
                                        <p:tav tm="0">
                                          <p:val>
                                            <p:strVal val="#ppt_x-#ppt_w/2"/>
                                          </p:val>
                                        </p:tav>
                                        <p:tav tm="100000">
                                          <p:val>
                                            <p:strVal val="#ppt_x"/>
                                          </p:val>
                                        </p:tav>
                                      </p:tavLst>
                                    </p:anim>
                                    <p:anim calcmode="lin" valueType="num">
                                      <p:cBhvr>
                                        <p:cTn id="107" dur="500" fill="hold"/>
                                        <p:tgtEl>
                                          <p:spTgt spid="11"/>
                                        </p:tgtEl>
                                        <p:attrNameLst>
                                          <p:attrName>ppt_y</p:attrName>
                                        </p:attrNameLst>
                                      </p:cBhvr>
                                      <p:tavLst>
                                        <p:tav tm="0">
                                          <p:val>
                                            <p:strVal val="#ppt_y"/>
                                          </p:val>
                                        </p:tav>
                                        <p:tav tm="100000">
                                          <p:val>
                                            <p:strVal val="#ppt_y"/>
                                          </p:val>
                                        </p:tav>
                                      </p:tavLst>
                                    </p:anim>
                                    <p:anim calcmode="lin" valueType="num">
                                      <p:cBhvr>
                                        <p:cTn id="108" dur="500" fill="hold"/>
                                        <p:tgtEl>
                                          <p:spTgt spid="11"/>
                                        </p:tgtEl>
                                        <p:attrNameLst>
                                          <p:attrName>ppt_w</p:attrName>
                                        </p:attrNameLst>
                                      </p:cBhvr>
                                      <p:tavLst>
                                        <p:tav tm="0">
                                          <p:val>
                                            <p:fltVal val="0"/>
                                          </p:val>
                                        </p:tav>
                                        <p:tav tm="100000">
                                          <p:val>
                                            <p:strVal val="#ppt_w"/>
                                          </p:val>
                                        </p:tav>
                                      </p:tavLst>
                                    </p:anim>
                                    <p:anim calcmode="lin" valueType="num">
                                      <p:cBhvr>
                                        <p:cTn id="109" dur="500" fill="hold"/>
                                        <p:tgtEl>
                                          <p:spTgt spid="11"/>
                                        </p:tgtEl>
                                        <p:attrNameLst>
                                          <p:attrName>ppt_h</p:attrName>
                                        </p:attrNameLst>
                                      </p:cBhvr>
                                      <p:tavLst>
                                        <p:tav tm="0">
                                          <p:val>
                                            <p:strVal val="#ppt_h"/>
                                          </p:val>
                                        </p:tav>
                                        <p:tav tm="100000">
                                          <p:val>
                                            <p:strVal val="#ppt_h"/>
                                          </p:val>
                                        </p:tav>
                                      </p:tavLst>
                                    </p:anim>
                                  </p:childTnLst>
                                </p:cTn>
                              </p:par>
                            </p:childTnLst>
                          </p:cTn>
                        </p:par>
                        <p:par>
                          <p:cTn id="110" fill="hold">
                            <p:stCondLst>
                              <p:cond delay="1500"/>
                            </p:stCondLst>
                            <p:childTnLst>
                              <p:par>
                                <p:cTn id="111" presetID="1" presetClass="entr" presetSubtype="0" fill="hold" nodeType="afterEffect">
                                  <p:stCondLst>
                                    <p:cond delay="0"/>
                                  </p:stCondLst>
                                  <p:childTnLst>
                                    <p:set>
                                      <p:cBhvr>
                                        <p:cTn id="112" dur="1" fill="hold">
                                          <p:stCondLst>
                                            <p:cond delay="499"/>
                                          </p:stCondLst>
                                        </p:cTn>
                                        <p:tgtEl>
                                          <p:spTgt spid="16"/>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1" presetClass="entr" presetSubtype="0" fill="hold" nodeType="clickEffect">
                                  <p:stCondLst>
                                    <p:cond delay="0"/>
                                  </p:stCondLst>
                                  <p:childTnLst>
                                    <p:set>
                                      <p:cBhvr>
                                        <p:cTn id="116" dur="1000">
                                          <p:stCondLst>
                                            <p:cond delay="0"/>
                                          </p:stCondLst>
                                        </p:cTn>
                                        <p:tgtEl>
                                          <p:spTgt spid="2"/>
                                        </p:tgtEl>
                                        <p:attrNameLst>
                                          <p:attrName>style.visibility</p:attrName>
                                        </p:attrNameLst>
                                      </p:cBhvr>
                                      <p:to>
                                        <p:strVal val="visible"/>
                                      </p:to>
                                    </p:set>
                                  </p:childTnLst>
                                </p:cTn>
                              </p:par>
                            </p:childTnLst>
                          </p:cTn>
                        </p:par>
                        <p:par>
                          <p:cTn id="117" fill="hold">
                            <p:stCondLst>
                              <p:cond delay="1000"/>
                            </p:stCondLst>
                            <p:childTnLst>
                              <p:par>
                                <p:cTn id="118" presetID="17" presetClass="entr" presetSubtype="8" fill="hold" nodeType="afterEffect">
                                  <p:stCondLst>
                                    <p:cond delay="0"/>
                                  </p:stCondLst>
                                  <p:childTnLst>
                                    <p:set>
                                      <p:cBhvr>
                                        <p:cTn id="119" dur="1" fill="hold">
                                          <p:stCondLst>
                                            <p:cond delay="0"/>
                                          </p:stCondLst>
                                        </p:cTn>
                                        <p:tgtEl>
                                          <p:spTgt spid="18"/>
                                        </p:tgtEl>
                                        <p:attrNameLst>
                                          <p:attrName>style.visibility</p:attrName>
                                        </p:attrNameLst>
                                      </p:cBhvr>
                                      <p:to>
                                        <p:strVal val="visible"/>
                                      </p:to>
                                    </p:set>
                                    <p:anim calcmode="lin" valueType="num">
                                      <p:cBhvr>
                                        <p:cTn id="120" dur="500" fill="hold"/>
                                        <p:tgtEl>
                                          <p:spTgt spid="18"/>
                                        </p:tgtEl>
                                        <p:attrNameLst>
                                          <p:attrName>ppt_x</p:attrName>
                                        </p:attrNameLst>
                                      </p:cBhvr>
                                      <p:tavLst>
                                        <p:tav tm="0">
                                          <p:val>
                                            <p:strVal val="#ppt_x-#ppt_w/2"/>
                                          </p:val>
                                        </p:tav>
                                        <p:tav tm="100000">
                                          <p:val>
                                            <p:strVal val="#ppt_x"/>
                                          </p:val>
                                        </p:tav>
                                      </p:tavLst>
                                    </p:anim>
                                    <p:anim calcmode="lin" valueType="num">
                                      <p:cBhvr>
                                        <p:cTn id="121" dur="500" fill="hold"/>
                                        <p:tgtEl>
                                          <p:spTgt spid="18"/>
                                        </p:tgtEl>
                                        <p:attrNameLst>
                                          <p:attrName>ppt_y</p:attrName>
                                        </p:attrNameLst>
                                      </p:cBhvr>
                                      <p:tavLst>
                                        <p:tav tm="0">
                                          <p:val>
                                            <p:strVal val="#ppt_y"/>
                                          </p:val>
                                        </p:tav>
                                        <p:tav tm="100000">
                                          <p:val>
                                            <p:strVal val="#ppt_y"/>
                                          </p:val>
                                        </p:tav>
                                      </p:tavLst>
                                    </p:anim>
                                    <p:anim calcmode="lin" valueType="num">
                                      <p:cBhvr>
                                        <p:cTn id="122" dur="500" fill="hold"/>
                                        <p:tgtEl>
                                          <p:spTgt spid="18"/>
                                        </p:tgtEl>
                                        <p:attrNameLst>
                                          <p:attrName>ppt_w</p:attrName>
                                        </p:attrNameLst>
                                      </p:cBhvr>
                                      <p:tavLst>
                                        <p:tav tm="0">
                                          <p:val>
                                            <p:fltVal val="0"/>
                                          </p:val>
                                        </p:tav>
                                        <p:tav tm="100000">
                                          <p:val>
                                            <p:strVal val="#ppt_w"/>
                                          </p:val>
                                        </p:tav>
                                      </p:tavLst>
                                    </p:anim>
                                    <p:anim calcmode="lin" valueType="num">
                                      <p:cBhvr>
                                        <p:cTn id="123" dur="500" fill="hold"/>
                                        <p:tgtEl>
                                          <p:spTgt spid="18"/>
                                        </p:tgtEl>
                                        <p:attrNameLst>
                                          <p:attrName>ppt_h</p:attrName>
                                        </p:attrNameLst>
                                      </p:cBhvr>
                                      <p:tavLst>
                                        <p:tav tm="0">
                                          <p:val>
                                            <p:strVal val="#ppt_h"/>
                                          </p:val>
                                        </p:tav>
                                        <p:tav tm="100000">
                                          <p:val>
                                            <p:strVal val="#ppt_h"/>
                                          </p:val>
                                        </p:tav>
                                      </p:tavLst>
                                    </p:anim>
                                  </p:childTnLst>
                                </p:cTn>
                              </p:par>
                            </p:childTnLst>
                          </p:cTn>
                        </p:par>
                        <p:par>
                          <p:cTn id="124" fill="hold">
                            <p:stCondLst>
                              <p:cond delay="1500"/>
                            </p:stCondLst>
                            <p:childTnLst>
                              <p:par>
                                <p:cTn id="125" presetID="1" presetClass="entr" presetSubtype="0" fill="hold" nodeType="afterEffect">
                                  <p:stCondLst>
                                    <p:cond delay="0"/>
                                  </p:stCondLst>
                                  <p:childTnLst>
                                    <p:set>
                                      <p:cBhvr>
                                        <p:cTn id="126" dur="1" fill="hold">
                                          <p:stCondLst>
                                            <p:cond delay="499"/>
                                          </p:stCondLst>
                                        </p:cTn>
                                        <p:tgtEl>
                                          <p:spTgt spid="20"/>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499"/>
                                          </p:stCondLst>
                                        </p:cTn>
                                        <p:tgtEl>
                                          <p:spTgt spid="359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52" grpId="0" autoUpdateAnimBg="0"/>
      <p:bldP spid="35859" grpId="0" autoUpdateAnimBg="0"/>
      <p:bldP spid="35872" grpId="0" animBg="1"/>
      <p:bldP spid="3592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Espace réservé du numéro de diapositive 3"/>
          <p:cNvSpPr>
            <a:spLocks noGrp="1"/>
          </p:cNvSpPr>
          <p:nvPr>
            <p:ph type="sldNum" sz="quarter" idx="12"/>
          </p:nvPr>
        </p:nvSpPr>
        <p:spPr/>
        <p:txBody>
          <a:bodyPr/>
          <a:lstStyle/>
          <a:p>
            <a:fld id="{CA5030FA-CB93-4B03-BB02-39C26CB16DCD}" type="slidenum">
              <a:rPr lang="fr-FR"/>
              <a:pPr/>
              <a:t>6</a:t>
            </a:fld>
            <a:endParaRPr lang="fr-FR"/>
          </a:p>
        </p:txBody>
      </p:sp>
      <p:sp>
        <p:nvSpPr>
          <p:cNvPr id="36869" name="Text Box 5"/>
          <p:cNvSpPr txBox="1">
            <a:spLocks noChangeArrowheads="1"/>
          </p:cNvSpPr>
          <p:nvPr/>
        </p:nvSpPr>
        <p:spPr bwMode="auto">
          <a:xfrm>
            <a:off x="533400" y="6172200"/>
            <a:ext cx="1752584" cy="457200"/>
          </a:xfrm>
          <a:prstGeom prst="rect">
            <a:avLst/>
          </a:prstGeom>
          <a:noFill/>
          <a:ln w="9525">
            <a:noFill/>
            <a:miter lim="800000"/>
            <a:headEnd/>
            <a:tailEnd/>
          </a:ln>
          <a:effectLst/>
        </p:spPr>
        <p:txBody>
          <a:bodyPr wrap="square">
            <a:spAutoFit/>
          </a:bodyPr>
          <a:lstStyle/>
          <a:p>
            <a:pPr>
              <a:spcBef>
                <a:spcPct val="50000"/>
              </a:spcBef>
            </a:pPr>
            <a:r>
              <a:rPr lang="fr-FR" sz="2400" dirty="0"/>
              <a:t>combustible</a:t>
            </a:r>
          </a:p>
        </p:txBody>
      </p:sp>
      <p:grpSp>
        <p:nvGrpSpPr>
          <p:cNvPr id="2" name="Group 6"/>
          <p:cNvGrpSpPr>
            <a:grpSpLocks/>
          </p:cNvGrpSpPr>
          <p:nvPr/>
        </p:nvGrpSpPr>
        <p:grpSpPr bwMode="auto">
          <a:xfrm>
            <a:off x="762000" y="4800600"/>
            <a:ext cx="1219200" cy="1219200"/>
            <a:chOff x="480" y="2448"/>
            <a:chExt cx="768" cy="768"/>
          </a:xfrm>
        </p:grpSpPr>
        <p:sp>
          <p:nvSpPr>
            <p:cNvPr id="36871" name="Rectangle 7"/>
            <p:cNvSpPr>
              <a:spLocks noChangeArrowheads="1"/>
            </p:cNvSpPr>
            <p:nvPr/>
          </p:nvSpPr>
          <p:spPr bwMode="auto">
            <a:xfrm>
              <a:off x="480" y="2448"/>
              <a:ext cx="768" cy="768"/>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36872" name="Text Box 8"/>
            <p:cNvSpPr txBox="1">
              <a:spLocks noChangeArrowheads="1"/>
            </p:cNvSpPr>
            <p:nvPr/>
          </p:nvSpPr>
          <p:spPr bwMode="auto">
            <a:xfrm>
              <a:off x="480" y="2688"/>
              <a:ext cx="768" cy="288"/>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a:t>
              </a:r>
            </a:p>
          </p:txBody>
        </p:sp>
      </p:grpSp>
      <p:grpSp>
        <p:nvGrpSpPr>
          <p:cNvPr id="3" name="Group 9"/>
          <p:cNvGrpSpPr>
            <a:grpSpLocks/>
          </p:cNvGrpSpPr>
          <p:nvPr/>
        </p:nvGrpSpPr>
        <p:grpSpPr bwMode="auto">
          <a:xfrm>
            <a:off x="762000" y="4343400"/>
            <a:ext cx="1219200" cy="457200"/>
            <a:chOff x="960" y="1440"/>
            <a:chExt cx="768" cy="288"/>
          </a:xfrm>
        </p:grpSpPr>
        <p:sp>
          <p:nvSpPr>
            <p:cNvPr id="36874" name="Rectangle 10"/>
            <p:cNvSpPr>
              <a:spLocks noChangeArrowheads="1"/>
            </p:cNvSpPr>
            <p:nvPr/>
          </p:nvSpPr>
          <p:spPr bwMode="auto">
            <a:xfrm>
              <a:off x="960" y="1440"/>
              <a:ext cx="768" cy="288"/>
            </a:xfrm>
            <a:prstGeom prst="rect">
              <a:avLst/>
            </a:prstGeom>
            <a:solidFill>
              <a:schemeClr val="bg1"/>
            </a:solidFill>
            <a:ln w="9525">
              <a:solidFill>
                <a:schemeClr val="tx1"/>
              </a:solidFill>
              <a:miter lim="800000"/>
              <a:headEnd/>
              <a:tailEnd/>
            </a:ln>
            <a:effectLst/>
          </p:spPr>
          <p:txBody>
            <a:bodyPr wrap="none" anchor="ctr"/>
            <a:lstStyle/>
            <a:p>
              <a:endParaRPr lang="fr-FR" sz="2400">
                <a:solidFill>
                  <a:schemeClr val="bg1"/>
                </a:solidFill>
              </a:endParaRPr>
            </a:p>
          </p:txBody>
        </p:sp>
        <p:sp>
          <p:nvSpPr>
            <p:cNvPr id="36875" name="Text Box 11"/>
            <p:cNvSpPr txBox="1">
              <a:spLocks noChangeArrowheads="1"/>
            </p:cNvSpPr>
            <p:nvPr/>
          </p:nvSpPr>
          <p:spPr bwMode="auto">
            <a:xfrm>
              <a:off x="960" y="1440"/>
              <a:ext cx="768" cy="288"/>
            </a:xfrm>
            <a:prstGeom prst="rect">
              <a:avLst/>
            </a:prstGeom>
            <a:noFill/>
            <a:ln w="9525">
              <a:noFill/>
              <a:miter lim="800000"/>
              <a:headEnd/>
              <a:tailEnd/>
            </a:ln>
            <a:effectLst/>
          </p:spPr>
          <p:txBody>
            <a:bodyPr>
              <a:spAutoFit/>
            </a:bodyPr>
            <a:lstStyle/>
            <a:p>
              <a:pPr>
                <a:spcBef>
                  <a:spcPct val="50000"/>
                </a:spcBef>
              </a:pPr>
              <a:r>
                <a:rPr lang="fr-FR" sz="2400"/>
                <a:t>H</a:t>
              </a:r>
              <a:r>
                <a:rPr lang="fr-FR" sz="2400" baseline="-25000"/>
                <a:t>2</a:t>
              </a:r>
            </a:p>
          </p:txBody>
        </p:sp>
      </p:grpSp>
      <p:grpSp>
        <p:nvGrpSpPr>
          <p:cNvPr id="4" name="Group 12"/>
          <p:cNvGrpSpPr>
            <a:grpSpLocks/>
          </p:cNvGrpSpPr>
          <p:nvPr/>
        </p:nvGrpSpPr>
        <p:grpSpPr bwMode="auto">
          <a:xfrm>
            <a:off x="762000" y="3962400"/>
            <a:ext cx="1219200" cy="457200"/>
            <a:chOff x="960" y="1152"/>
            <a:chExt cx="768" cy="288"/>
          </a:xfrm>
        </p:grpSpPr>
        <p:sp>
          <p:nvSpPr>
            <p:cNvPr id="36877" name="Rectangle 13"/>
            <p:cNvSpPr>
              <a:spLocks noChangeArrowheads="1"/>
            </p:cNvSpPr>
            <p:nvPr/>
          </p:nvSpPr>
          <p:spPr bwMode="auto">
            <a:xfrm>
              <a:off x="960" y="1200"/>
              <a:ext cx="768" cy="192"/>
            </a:xfrm>
            <a:prstGeom prst="rect">
              <a:avLst/>
            </a:prstGeom>
            <a:solidFill>
              <a:srgbClr val="FFFF00"/>
            </a:solidFill>
            <a:ln w="9525">
              <a:solidFill>
                <a:schemeClr val="tx1"/>
              </a:solidFill>
              <a:miter lim="800000"/>
              <a:headEnd/>
              <a:tailEnd/>
            </a:ln>
            <a:effectLst/>
          </p:spPr>
          <p:txBody>
            <a:bodyPr wrap="none" anchor="ctr"/>
            <a:lstStyle/>
            <a:p>
              <a:endParaRPr lang="fr-FR"/>
            </a:p>
          </p:txBody>
        </p:sp>
        <p:sp>
          <p:nvSpPr>
            <p:cNvPr id="36878" name="Text Box 14"/>
            <p:cNvSpPr txBox="1">
              <a:spLocks noChangeArrowheads="1"/>
            </p:cNvSpPr>
            <p:nvPr/>
          </p:nvSpPr>
          <p:spPr bwMode="auto">
            <a:xfrm>
              <a:off x="960" y="1152"/>
              <a:ext cx="768" cy="288"/>
            </a:xfrm>
            <a:prstGeom prst="rect">
              <a:avLst/>
            </a:prstGeom>
            <a:noFill/>
            <a:ln w="9525">
              <a:noFill/>
              <a:miter lim="800000"/>
              <a:headEnd/>
              <a:tailEnd/>
            </a:ln>
            <a:effectLst/>
          </p:spPr>
          <p:txBody>
            <a:bodyPr>
              <a:spAutoFit/>
            </a:bodyPr>
            <a:lstStyle/>
            <a:p>
              <a:pPr>
                <a:spcBef>
                  <a:spcPct val="50000"/>
                </a:spcBef>
              </a:pPr>
              <a:r>
                <a:rPr lang="fr-FR" sz="2400"/>
                <a:t>S</a:t>
              </a:r>
            </a:p>
          </p:txBody>
        </p:sp>
      </p:grpSp>
      <p:sp>
        <p:nvSpPr>
          <p:cNvPr id="36879" name="Text Box 15"/>
          <p:cNvSpPr txBox="1">
            <a:spLocks noChangeArrowheads="1"/>
          </p:cNvSpPr>
          <p:nvPr/>
        </p:nvSpPr>
        <p:spPr bwMode="auto">
          <a:xfrm>
            <a:off x="2590800" y="6172200"/>
            <a:ext cx="914400" cy="457200"/>
          </a:xfrm>
          <a:prstGeom prst="rect">
            <a:avLst/>
          </a:prstGeom>
          <a:noFill/>
          <a:ln w="9525">
            <a:noFill/>
            <a:miter lim="800000"/>
            <a:headEnd/>
            <a:tailEnd/>
          </a:ln>
          <a:effectLst/>
        </p:spPr>
        <p:txBody>
          <a:bodyPr>
            <a:spAutoFit/>
          </a:bodyPr>
          <a:lstStyle/>
          <a:p>
            <a:pPr>
              <a:spcBef>
                <a:spcPct val="50000"/>
              </a:spcBef>
            </a:pPr>
            <a:r>
              <a:rPr lang="fr-FR" sz="2400"/>
              <a:t>air</a:t>
            </a:r>
          </a:p>
        </p:txBody>
      </p:sp>
      <p:grpSp>
        <p:nvGrpSpPr>
          <p:cNvPr id="5" name="Group 16"/>
          <p:cNvGrpSpPr>
            <a:grpSpLocks/>
          </p:cNvGrpSpPr>
          <p:nvPr/>
        </p:nvGrpSpPr>
        <p:grpSpPr bwMode="auto">
          <a:xfrm>
            <a:off x="2514600" y="5334000"/>
            <a:ext cx="1219200" cy="685800"/>
            <a:chOff x="1584" y="2640"/>
            <a:chExt cx="768" cy="576"/>
          </a:xfrm>
        </p:grpSpPr>
        <p:sp>
          <p:nvSpPr>
            <p:cNvPr id="36881" name="Rectangle 17"/>
            <p:cNvSpPr>
              <a:spLocks noChangeArrowheads="1"/>
            </p:cNvSpPr>
            <p:nvPr/>
          </p:nvSpPr>
          <p:spPr bwMode="auto">
            <a:xfrm>
              <a:off x="1584" y="2640"/>
              <a:ext cx="768" cy="576"/>
            </a:xfrm>
            <a:prstGeom prst="rect">
              <a:avLst/>
            </a:prstGeom>
            <a:solidFill>
              <a:srgbClr val="FF3300"/>
            </a:solidFill>
            <a:ln w="3175">
              <a:solidFill>
                <a:schemeClr val="tx1"/>
              </a:solidFill>
              <a:miter lim="800000"/>
              <a:headEnd/>
              <a:tailEnd/>
            </a:ln>
            <a:effectLst/>
          </p:spPr>
          <p:txBody>
            <a:bodyPr wrap="none" anchor="ctr"/>
            <a:lstStyle/>
            <a:p>
              <a:endParaRPr lang="fr-FR"/>
            </a:p>
          </p:txBody>
        </p:sp>
        <p:sp>
          <p:nvSpPr>
            <p:cNvPr id="36882" name="Text Box 18"/>
            <p:cNvSpPr txBox="1">
              <a:spLocks noChangeArrowheads="1"/>
            </p:cNvSpPr>
            <p:nvPr/>
          </p:nvSpPr>
          <p:spPr bwMode="auto">
            <a:xfrm>
              <a:off x="1680" y="2784"/>
              <a:ext cx="576" cy="384"/>
            </a:xfrm>
            <a:prstGeom prst="rect">
              <a:avLst/>
            </a:prstGeom>
            <a:noFill/>
            <a:ln w="9525">
              <a:noFill/>
              <a:miter lim="800000"/>
              <a:headEnd/>
              <a:tailEnd/>
            </a:ln>
            <a:effectLst/>
          </p:spPr>
          <p:txBody>
            <a:bodyPr>
              <a:spAutoFit/>
            </a:bodyPr>
            <a:lstStyle/>
            <a:p>
              <a:pPr>
                <a:spcBef>
                  <a:spcPct val="50000"/>
                </a:spcBef>
              </a:pPr>
              <a:r>
                <a:rPr lang="fr-FR" sz="2400"/>
                <a:t>O</a:t>
              </a:r>
              <a:r>
                <a:rPr lang="fr-FR" sz="2400" baseline="-25000"/>
                <a:t>2</a:t>
              </a:r>
            </a:p>
          </p:txBody>
        </p:sp>
      </p:grpSp>
      <p:grpSp>
        <p:nvGrpSpPr>
          <p:cNvPr id="6" name="Group 19"/>
          <p:cNvGrpSpPr>
            <a:grpSpLocks/>
          </p:cNvGrpSpPr>
          <p:nvPr/>
        </p:nvGrpSpPr>
        <p:grpSpPr bwMode="auto">
          <a:xfrm>
            <a:off x="2514600" y="2819400"/>
            <a:ext cx="1219200" cy="2514600"/>
            <a:chOff x="1584" y="864"/>
            <a:chExt cx="768" cy="1776"/>
          </a:xfrm>
        </p:grpSpPr>
        <p:sp>
          <p:nvSpPr>
            <p:cNvPr id="36884" name="Rectangle 20"/>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6885" name="Text Box 21"/>
            <p:cNvSpPr txBox="1">
              <a:spLocks noChangeArrowheads="1"/>
            </p:cNvSpPr>
            <p:nvPr/>
          </p:nvSpPr>
          <p:spPr bwMode="auto">
            <a:xfrm>
              <a:off x="1680" y="1584"/>
              <a:ext cx="576" cy="323"/>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6886" name="Text Box 22"/>
          <p:cNvSpPr txBox="1">
            <a:spLocks noChangeArrowheads="1"/>
          </p:cNvSpPr>
          <p:nvPr/>
        </p:nvSpPr>
        <p:spPr bwMode="auto">
          <a:xfrm>
            <a:off x="6019800" y="6172200"/>
            <a:ext cx="1676400" cy="457200"/>
          </a:xfrm>
          <a:prstGeom prst="rect">
            <a:avLst/>
          </a:prstGeom>
          <a:noFill/>
          <a:ln w="9525">
            <a:noFill/>
            <a:miter lim="800000"/>
            <a:headEnd/>
            <a:tailEnd/>
          </a:ln>
          <a:effectLst/>
        </p:spPr>
        <p:txBody>
          <a:bodyPr>
            <a:spAutoFit/>
          </a:bodyPr>
          <a:lstStyle/>
          <a:p>
            <a:pPr>
              <a:spcBef>
                <a:spcPct val="50000"/>
              </a:spcBef>
            </a:pPr>
            <a:r>
              <a:rPr lang="fr-FR" sz="2400"/>
              <a:t>fumées</a:t>
            </a:r>
          </a:p>
        </p:txBody>
      </p:sp>
      <p:grpSp>
        <p:nvGrpSpPr>
          <p:cNvPr id="7" name="Group 78"/>
          <p:cNvGrpSpPr>
            <a:grpSpLocks/>
          </p:cNvGrpSpPr>
          <p:nvPr/>
        </p:nvGrpSpPr>
        <p:grpSpPr bwMode="auto">
          <a:xfrm>
            <a:off x="6248400" y="5562600"/>
            <a:ext cx="1219200" cy="457200"/>
            <a:chOff x="3936" y="3456"/>
            <a:chExt cx="768" cy="336"/>
          </a:xfrm>
        </p:grpSpPr>
        <p:sp>
          <p:nvSpPr>
            <p:cNvPr id="36888" name="Rectangle 24"/>
            <p:cNvSpPr>
              <a:spLocks noChangeArrowheads="1"/>
            </p:cNvSpPr>
            <p:nvPr/>
          </p:nvSpPr>
          <p:spPr bwMode="auto">
            <a:xfrm>
              <a:off x="3936" y="3456"/>
              <a:ext cx="768" cy="336"/>
            </a:xfrm>
            <a:prstGeom prst="rect">
              <a:avLst/>
            </a:prstGeom>
            <a:gradFill rotWithShape="0">
              <a:gsLst>
                <a:gs pos="0">
                  <a:schemeClr val="tx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6889" name="Text Box 25"/>
            <p:cNvSpPr txBox="1">
              <a:spLocks noChangeArrowheads="1"/>
            </p:cNvSpPr>
            <p:nvPr/>
          </p:nvSpPr>
          <p:spPr bwMode="auto">
            <a:xfrm>
              <a:off x="4032" y="3456"/>
              <a:ext cx="576" cy="336"/>
            </a:xfrm>
            <a:prstGeom prst="rect">
              <a:avLst/>
            </a:prstGeom>
            <a:noFill/>
            <a:ln w="9525">
              <a:noFill/>
              <a:miter lim="800000"/>
              <a:headEnd/>
              <a:tailEnd/>
            </a:ln>
            <a:effectLst/>
          </p:spPr>
          <p:txBody>
            <a:bodyPr>
              <a:spAutoFit/>
            </a:bodyPr>
            <a:lstStyle/>
            <a:p>
              <a:pPr>
                <a:spcBef>
                  <a:spcPct val="50000"/>
                </a:spcBef>
              </a:pPr>
              <a:r>
                <a:rPr lang="fr-FR" sz="2400">
                  <a:solidFill>
                    <a:schemeClr val="bg1"/>
                  </a:solidFill>
                </a:rPr>
                <a:t>CO</a:t>
              </a:r>
              <a:r>
                <a:rPr lang="fr-FR" sz="2400" baseline="-25000">
                  <a:solidFill>
                    <a:schemeClr val="bg1"/>
                  </a:solidFill>
                </a:rPr>
                <a:t>2</a:t>
              </a:r>
            </a:p>
          </p:txBody>
        </p:sp>
      </p:grpSp>
      <p:grpSp>
        <p:nvGrpSpPr>
          <p:cNvPr id="8" name="Group 104"/>
          <p:cNvGrpSpPr>
            <a:grpSpLocks/>
          </p:cNvGrpSpPr>
          <p:nvPr/>
        </p:nvGrpSpPr>
        <p:grpSpPr bwMode="auto">
          <a:xfrm>
            <a:off x="6248400" y="4784725"/>
            <a:ext cx="1219200" cy="396875"/>
            <a:chOff x="3936" y="2928"/>
            <a:chExt cx="768" cy="250"/>
          </a:xfrm>
        </p:grpSpPr>
        <p:sp>
          <p:nvSpPr>
            <p:cNvPr id="36891" name="Rectangle 27"/>
            <p:cNvSpPr>
              <a:spLocks noChangeArrowheads="1"/>
            </p:cNvSpPr>
            <p:nvPr/>
          </p:nvSpPr>
          <p:spPr bwMode="auto">
            <a:xfrm>
              <a:off x="3936" y="2976"/>
              <a:ext cx="768" cy="184"/>
            </a:xfrm>
            <a:prstGeom prst="rect">
              <a:avLst/>
            </a:prstGeom>
            <a:gradFill rotWithShape="0">
              <a:gsLst>
                <a:gs pos="0">
                  <a:schemeClr val="bg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6892" name="Text Box 28"/>
            <p:cNvSpPr txBox="1">
              <a:spLocks noChangeArrowheads="1"/>
            </p:cNvSpPr>
            <p:nvPr/>
          </p:nvSpPr>
          <p:spPr bwMode="auto">
            <a:xfrm>
              <a:off x="4032" y="2928"/>
              <a:ext cx="576" cy="250"/>
            </a:xfrm>
            <a:prstGeom prst="rect">
              <a:avLst/>
            </a:prstGeom>
            <a:noFill/>
            <a:ln w="9525">
              <a:noFill/>
              <a:miter lim="800000"/>
              <a:headEnd/>
              <a:tailEnd/>
            </a:ln>
            <a:effectLst/>
          </p:spPr>
          <p:txBody>
            <a:bodyPr>
              <a:spAutoFit/>
            </a:bodyPr>
            <a:lstStyle/>
            <a:p>
              <a:pPr>
                <a:spcBef>
                  <a:spcPct val="50000"/>
                </a:spcBef>
              </a:pPr>
              <a:r>
                <a:rPr lang="fr-FR" sz="2000"/>
                <a:t>H</a:t>
              </a:r>
              <a:r>
                <a:rPr lang="fr-FR" sz="2000" baseline="-25000"/>
                <a:t>2</a:t>
              </a:r>
              <a:r>
                <a:rPr lang="fr-FR" sz="2000"/>
                <a:t>O</a:t>
              </a:r>
            </a:p>
          </p:txBody>
        </p:sp>
      </p:grpSp>
      <p:grpSp>
        <p:nvGrpSpPr>
          <p:cNvPr id="9" name="Group 32"/>
          <p:cNvGrpSpPr>
            <a:grpSpLocks/>
          </p:cNvGrpSpPr>
          <p:nvPr/>
        </p:nvGrpSpPr>
        <p:grpSpPr bwMode="auto">
          <a:xfrm>
            <a:off x="6248400" y="1752600"/>
            <a:ext cx="1219200" cy="2514600"/>
            <a:chOff x="1584" y="864"/>
            <a:chExt cx="768" cy="1776"/>
          </a:xfrm>
        </p:grpSpPr>
        <p:sp>
          <p:nvSpPr>
            <p:cNvPr id="36897" name="Rectangle 33"/>
            <p:cNvSpPr>
              <a:spLocks noChangeArrowheads="1"/>
            </p:cNvSpPr>
            <p:nvPr/>
          </p:nvSpPr>
          <p:spPr bwMode="auto">
            <a:xfrm>
              <a:off x="1584" y="864"/>
              <a:ext cx="768" cy="1776"/>
            </a:xfrm>
            <a:prstGeom prst="rect">
              <a:avLst/>
            </a:prstGeom>
            <a:solidFill>
              <a:srgbClr val="3399FF"/>
            </a:solidFill>
            <a:ln w="9525">
              <a:solidFill>
                <a:schemeClr val="tx1"/>
              </a:solidFill>
              <a:miter lim="800000"/>
              <a:headEnd/>
              <a:tailEnd/>
            </a:ln>
            <a:effectLst/>
          </p:spPr>
          <p:txBody>
            <a:bodyPr wrap="none" anchor="ctr"/>
            <a:lstStyle/>
            <a:p>
              <a:endParaRPr lang="fr-FR"/>
            </a:p>
          </p:txBody>
        </p:sp>
        <p:sp>
          <p:nvSpPr>
            <p:cNvPr id="36898" name="Text Box 34"/>
            <p:cNvSpPr txBox="1">
              <a:spLocks noChangeArrowheads="1"/>
            </p:cNvSpPr>
            <p:nvPr/>
          </p:nvSpPr>
          <p:spPr bwMode="auto">
            <a:xfrm>
              <a:off x="1680" y="1584"/>
              <a:ext cx="576" cy="323"/>
            </a:xfrm>
            <a:prstGeom prst="rect">
              <a:avLst/>
            </a:prstGeom>
            <a:noFill/>
            <a:ln w="9525">
              <a:noFill/>
              <a:miter lim="800000"/>
              <a:headEnd/>
              <a:tailEnd/>
            </a:ln>
            <a:effectLst/>
          </p:spPr>
          <p:txBody>
            <a:bodyPr>
              <a:spAutoFit/>
            </a:bodyPr>
            <a:lstStyle/>
            <a:p>
              <a:pPr>
                <a:spcBef>
                  <a:spcPct val="50000"/>
                </a:spcBef>
              </a:pPr>
              <a:r>
                <a:rPr lang="fr-FR" sz="2400"/>
                <a:t>N</a:t>
              </a:r>
              <a:r>
                <a:rPr lang="fr-FR" sz="2400" baseline="-25000"/>
                <a:t>2</a:t>
              </a:r>
            </a:p>
          </p:txBody>
        </p:sp>
      </p:grpSp>
      <p:sp>
        <p:nvSpPr>
          <p:cNvPr id="36899" name="Line 35"/>
          <p:cNvSpPr>
            <a:spLocks noChangeShapeType="1"/>
          </p:cNvSpPr>
          <p:nvPr/>
        </p:nvSpPr>
        <p:spPr bwMode="auto">
          <a:xfrm>
            <a:off x="1981200" y="5791200"/>
            <a:ext cx="4267200" cy="0"/>
          </a:xfrm>
          <a:prstGeom prst="line">
            <a:avLst/>
          </a:prstGeom>
          <a:noFill/>
          <a:ln w="76200">
            <a:solidFill>
              <a:schemeClr val="tx1"/>
            </a:solidFill>
            <a:round/>
            <a:headEnd/>
            <a:tailEnd type="triangle" w="med" len="med"/>
          </a:ln>
          <a:effectLst/>
        </p:spPr>
        <p:txBody>
          <a:bodyPr/>
          <a:lstStyle/>
          <a:p>
            <a:endParaRPr lang="fr-FR"/>
          </a:p>
        </p:txBody>
      </p:sp>
      <p:grpSp>
        <p:nvGrpSpPr>
          <p:cNvPr id="10" name="Group 36"/>
          <p:cNvGrpSpPr>
            <a:grpSpLocks/>
          </p:cNvGrpSpPr>
          <p:nvPr/>
        </p:nvGrpSpPr>
        <p:grpSpPr bwMode="auto">
          <a:xfrm>
            <a:off x="1981200" y="4572000"/>
            <a:ext cx="4267200" cy="990600"/>
            <a:chOff x="1248" y="2448"/>
            <a:chExt cx="2640" cy="624"/>
          </a:xfrm>
        </p:grpSpPr>
        <p:sp>
          <p:nvSpPr>
            <p:cNvPr id="36901" name="Line 37"/>
            <p:cNvSpPr>
              <a:spLocks noChangeShapeType="1"/>
            </p:cNvSpPr>
            <p:nvPr/>
          </p:nvSpPr>
          <p:spPr bwMode="auto">
            <a:xfrm flipV="1">
              <a:off x="1920" y="2736"/>
              <a:ext cx="1968" cy="336"/>
            </a:xfrm>
            <a:prstGeom prst="line">
              <a:avLst/>
            </a:prstGeom>
            <a:noFill/>
            <a:ln w="76200">
              <a:solidFill>
                <a:schemeClr val="tx1"/>
              </a:solidFill>
              <a:round/>
              <a:headEnd/>
              <a:tailEnd type="triangle" w="med" len="med"/>
            </a:ln>
            <a:effectLst/>
          </p:spPr>
          <p:txBody>
            <a:bodyPr/>
            <a:lstStyle/>
            <a:p>
              <a:endParaRPr lang="fr-FR"/>
            </a:p>
          </p:txBody>
        </p:sp>
        <p:sp>
          <p:nvSpPr>
            <p:cNvPr id="36902" name="Line 38"/>
            <p:cNvSpPr>
              <a:spLocks noChangeShapeType="1"/>
            </p:cNvSpPr>
            <p:nvPr/>
          </p:nvSpPr>
          <p:spPr bwMode="auto">
            <a:xfrm>
              <a:off x="1248" y="2448"/>
              <a:ext cx="672" cy="624"/>
            </a:xfrm>
            <a:prstGeom prst="line">
              <a:avLst/>
            </a:prstGeom>
            <a:noFill/>
            <a:ln w="76200">
              <a:solidFill>
                <a:schemeClr val="tx1"/>
              </a:solidFill>
              <a:round/>
              <a:headEnd/>
              <a:tailEnd/>
            </a:ln>
            <a:effectLst/>
          </p:spPr>
          <p:txBody>
            <a:bodyPr/>
            <a:lstStyle/>
            <a:p>
              <a:endParaRPr lang="fr-FR"/>
            </a:p>
          </p:txBody>
        </p:sp>
      </p:grpSp>
      <p:grpSp>
        <p:nvGrpSpPr>
          <p:cNvPr id="11" name="Group 39"/>
          <p:cNvGrpSpPr>
            <a:grpSpLocks/>
          </p:cNvGrpSpPr>
          <p:nvPr/>
        </p:nvGrpSpPr>
        <p:grpSpPr bwMode="auto">
          <a:xfrm>
            <a:off x="1981200" y="4191000"/>
            <a:ext cx="4267200" cy="1371600"/>
            <a:chOff x="1248" y="2208"/>
            <a:chExt cx="2640" cy="720"/>
          </a:xfrm>
        </p:grpSpPr>
        <p:sp>
          <p:nvSpPr>
            <p:cNvPr id="36904" name="Line 40"/>
            <p:cNvSpPr>
              <a:spLocks noChangeShapeType="1"/>
            </p:cNvSpPr>
            <p:nvPr/>
          </p:nvSpPr>
          <p:spPr bwMode="auto">
            <a:xfrm flipV="1">
              <a:off x="1968" y="2400"/>
              <a:ext cx="1920" cy="528"/>
            </a:xfrm>
            <a:prstGeom prst="line">
              <a:avLst/>
            </a:prstGeom>
            <a:noFill/>
            <a:ln w="76200">
              <a:solidFill>
                <a:schemeClr val="tx1"/>
              </a:solidFill>
              <a:round/>
              <a:headEnd/>
              <a:tailEnd type="triangle" w="med" len="med"/>
            </a:ln>
            <a:effectLst/>
          </p:spPr>
          <p:txBody>
            <a:bodyPr/>
            <a:lstStyle/>
            <a:p>
              <a:endParaRPr lang="fr-FR"/>
            </a:p>
          </p:txBody>
        </p:sp>
        <p:sp>
          <p:nvSpPr>
            <p:cNvPr id="36905" name="Line 41"/>
            <p:cNvSpPr>
              <a:spLocks noChangeShapeType="1"/>
            </p:cNvSpPr>
            <p:nvPr/>
          </p:nvSpPr>
          <p:spPr bwMode="auto">
            <a:xfrm>
              <a:off x="1248" y="2208"/>
              <a:ext cx="720" cy="720"/>
            </a:xfrm>
            <a:prstGeom prst="line">
              <a:avLst/>
            </a:prstGeom>
            <a:noFill/>
            <a:ln w="76200">
              <a:solidFill>
                <a:schemeClr val="tx1"/>
              </a:solidFill>
              <a:round/>
              <a:headEnd/>
              <a:tailEnd/>
            </a:ln>
            <a:effectLst/>
          </p:spPr>
          <p:txBody>
            <a:bodyPr/>
            <a:lstStyle/>
            <a:p>
              <a:endParaRPr lang="fr-FR"/>
            </a:p>
          </p:txBody>
        </p:sp>
      </p:grpSp>
      <p:sp>
        <p:nvSpPr>
          <p:cNvPr id="36907" name="Line 43"/>
          <p:cNvSpPr>
            <a:spLocks noChangeShapeType="1"/>
          </p:cNvSpPr>
          <p:nvPr/>
        </p:nvSpPr>
        <p:spPr bwMode="auto">
          <a:xfrm flipV="1">
            <a:off x="3733800" y="1828800"/>
            <a:ext cx="2514600" cy="1066800"/>
          </a:xfrm>
          <a:prstGeom prst="line">
            <a:avLst/>
          </a:prstGeom>
          <a:noFill/>
          <a:ln w="76200">
            <a:solidFill>
              <a:schemeClr val="tx1"/>
            </a:solidFill>
            <a:round/>
            <a:headEnd/>
            <a:tailEnd type="triangle" w="med" len="med"/>
          </a:ln>
          <a:effectLst/>
        </p:spPr>
        <p:txBody>
          <a:bodyPr/>
          <a:lstStyle/>
          <a:p>
            <a:endParaRPr lang="fr-FR"/>
          </a:p>
        </p:txBody>
      </p:sp>
      <p:sp>
        <p:nvSpPr>
          <p:cNvPr id="36908" name="Line 44"/>
          <p:cNvSpPr>
            <a:spLocks noChangeShapeType="1"/>
          </p:cNvSpPr>
          <p:nvPr/>
        </p:nvSpPr>
        <p:spPr bwMode="auto">
          <a:xfrm flipV="1">
            <a:off x="3733800" y="4267200"/>
            <a:ext cx="2438400" cy="990600"/>
          </a:xfrm>
          <a:prstGeom prst="line">
            <a:avLst/>
          </a:prstGeom>
          <a:noFill/>
          <a:ln w="76200">
            <a:solidFill>
              <a:schemeClr val="tx1"/>
            </a:solidFill>
            <a:round/>
            <a:headEnd/>
            <a:tailEnd type="triangle" w="med" len="med"/>
          </a:ln>
          <a:effectLst/>
        </p:spPr>
        <p:txBody>
          <a:bodyPr/>
          <a:lstStyle/>
          <a:p>
            <a:endParaRPr lang="fr-FR"/>
          </a:p>
        </p:txBody>
      </p:sp>
      <p:grpSp>
        <p:nvGrpSpPr>
          <p:cNvPr id="12" name="Group 49"/>
          <p:cNvGrpSpPr>
            <a:grpSpLocks/>
          </p:cNvGrpSpPr>
          <p:nvPr/>
        </p:nvGrpSpPr>
        <p:grpSpPr bwMode="auto">
          <a:xfrm>
            <a:off x="7543800" y="1219200"/>
            <a:ext cx="1219200" cy="4800600"/>
            <a:chOff x="4800" y="672"/>
            <a:chExt cx="720" cy="2928"/>
          </a:xfrm>
        </p:grpSpPr>
        <p:sp>
          <p:nvSpPr>
            <p:cNvPr id="36914" name="AutoShape 50"/>
            <p:cNvSpPr>
              <a:spLocks/>
            </p:cNvSpPr>
            <p:nvPr/>
          </p:nvSpPr>
          <p:spPr bwMode="auto">
            <a:xfrm>
              <a:off x="4800" y="672"/>
              <a:ext cx="384" cy="2928"/>
            </a:xfrm>
            <a:prstGeom prst="rightBracket">
              <a:avLst>
                <a:gd name="adj" fmla="val 63542"/>
              </a:avLst>
            </a:prstGeom>
            <a:noFill/>
            <a:ln w="9525">
              <a:solidFill>
                <a:schemeClr val="tx1"/>
              </a:solidFill>
              <a:round/>
              <a:headEnd/>
              <a:tailEnd/>
            </a:ln>
            <a:effectLst/>
          </p:spPr>
          <p:txBody>
            <a:bodyPr wrap="none" anchor="ctr"/>
            <a:lstStyle/>
            <a:p>
              <a:endParaRPr lang="fr-FR"/>
            </a:p>
          </p:txBody>
        </p:sp>
        <p:sp>
          <p:nvSpPr>
            <p:cNvPr id="36915" name="Text Box 51"/>
            <p:cNvSpPr txBox="1">
              <a:spLocks noChangeArrowheads="1"/>
            </p:cNvSpPr>
            <p:nvPr/>
          </p:nvSpPr>
          <p:spPr bwMode="auto">
            <a:xfrm>
              <a:off x="4896" y="2016"/>
              <a:ext cx="624" cy="281"/>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Vfn</a:t>
              </a:r>
            </a:p>
          </p:txBody>
        </p:sp>
      </p:grpSp>
      <p:sp>
        <p:nvSpPr>
          <p:cNvPr id="36938" name="Rectangle 74"/>
          <p:cNvSpPr>
            <a:spLocks noChangeArrowheads="1"/>
          </p:cNvSpPr>
          <p:nvPr/>
        </p:nvSpPr>
        <p:spPr bwMode="auto">
          <a:xfrm>
            <a:off x="2514600" y="2286000"/>
            <a:ext cx="1219200" cy="3733800"/>
          </a:xfrm>
          <a:prstGeom prst="rect">
            <a:avLst/>
          </a:prstGeom>
          <a:noFill/>
          <a:ln w="9525">
            <a:solidFill>
              <a:schemeClr val="tx1"/>
            </a:solidFill>
            <a:prstDash val="dash"/>
            <a:miter lim="800000"/>
            <a:headEnd/>
            <a:tailEnd/>
          </a:ln>
          <a:effectLst/>
        </p:spPr>
        <p:txBody>
          <a:bodyPr wrap="none" anchor="ctr"/>
          <a:lstStyle/>
          <a:p>
            <a:endParaRPr lang="fr-FR"/>
          </a:p>
        </p:txBody>
      </p:sp>
      <p:sp>
        <p:nvSpPr>
          <p:cNvPr id="36941" name="Rectangle 77"/>
          <p:cNvSpPr>
            <a:spLocks noChangeArrowheads="1"/>
          </p:cNvSpPr>
          <p:nvPr/>
        </p:nvSpPr>
        <p:spPr bwMode="auto">
          <a:xfrm>
            <a:off x="6248400" y="1219200"/>
            <a:ext cx="1219200" cy="4800600"/>
          </a:xfrm>
          <a:prstGeom prst="rect">
            <a:avLst/>
          </a:prstGeom>
          <a:noFill/>
          <a:ln w="9525">
            <a:solidFill>
              <a:schemeClr val="tx1"/>
            </a:solidFill>
            <a:prstDash val="dash"/>
            <a:miter lim="800000"/>
            <a:headEnd/>
            <a:tailEnd/>
          </a:ln>
          <a:effectLst/>
        </p:spPr>
        <p:txBody>
          <a:bodyPr wrap="none" anchor="ctr"/>
          <a:lstStyle/>
          <a:p>
            <a:endParaRPr lang="fr-FR"/>
          </a:p>
        </p:txBody>
      </p:sp>
      <p:grpSp>
        <p:nvGrpSpPr>
          <p:cNvPr id="13" name="Group 83"/>
          <p:cNvGrpSpPr>
            <a:grpSpLocks/>
          </p:cNvGrpSpPr>
          <p:nvPr/>
        </p:nvGrpSpPr>
        <p:grpSpPr bwMode="auto">
          <a:xfrm>
            <a:off x="6248400" y="5073650"/>
            <a:ext cx="1219200" cy="336550"/>
            <a:chOff x="576" y="1104"/>
            <a:chExt cx="768" cy="265"/>
          </a:xfrm>
        </p:grpSpPr>
        <p:sp>
          <p:nvSpPr>
            <p:cNvPr id="36945" name="Rectangle 81"/>
            <p:cNvSpPr>
              <a:spLocks noChangeArrowheads="1"/>
            </p:cNvSpPr>
            <p:nvPr/>
          </p:nvSpPr>
          <p:spPr bwMode="auto">
            <a:xfrm>
              <a:off x="576" y="1152"/>
              <a:ext cx="768" cy="192"/>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36946" name="Text Box 82"/>
            <p:cNvSpPr txBox="1">
              <a:spLocks noChangeArrowheads="1"/>
            </p:cNvSpPr>
            <p:nvPr/>
          </p:nvSpPr>
          <p:spPr bwMode="auto">
            <a:xfrm>
              <a:off x="576" y="1104"/>
              <a:ext cx="768" cy="265"/>
            </a:xfrm>
            <a:prstGeom prst="rect">
              <a:avLst/>
            </a:prstGeom>
            <a:noFill/>
            <a:ln w="9525">
              <a:noFill/>
              <a:miter lim="800000"/>
              <a:headEnd/>
              <a:tailEnd/>
            </a:ln>
            <a:effectLst/>
          </p:spPr>
          <p:txBody>
            <a:bodyPr>
              <a:spAutoFit/>
            </a:bodyPr>
            <a:lstStyle/>
            <a:p>
              <a:pPr>
                <a:spcBef>
                  <a:spcPct val="50000"/>
                </a:spcBef>
              </a:pPr>
              <a:r>
                <a:rPr lang="fr-FR" sz="1600">
                  <a:solidFill>
                    <a:schemeClr val="bg1"/>
                  </a:solidFill>
                </a:rPr>
                <a:t>C</a:t>
              </a:r>
            </a:p>
          </p:txBody>
        </p:sp>
      </p:grpSp>
      <p:grpSp>
        <p:nvGrpSpPr>
          <p:cNvPr id="14" name="Group 87"/>
          <p:cNvGrpSpPr>
            <a:grpSpLocks/>
          </p:cNvGrpSpPr>
          <p:nvPr/>
        </p:nvGrpSpPr>
        <p:grpSpPr bwMode="auto">
          <a:xfrm>
            <a:off x="6248400" y="5334000"/>
            <a:ext cx="1219200" cy="336550"/>
            <a:chOff x="2400" y="672"/>
            <a:chExt cx="768" cy="274"/>
          </a:xfrm>
        </p:grpSpPr>
        <p:sp>
          <p:nvSpPr>
            <p:cNvPr id="36949" name="Rectangle 85"/>
            <p:cNvSpPr>
              <a:spLocks noChangeArrowheads="1"/>
            </p:cNvSpPr>
            <p:nvPr/>
          </p:nvSpPr>
          <p:spPr bwMode="auto">
            <a:xfrm>
              <a:off x="2400" y="720"/>
              <a:ext cx="768" cy="160"/>
            </a:xfrm>
            <a:prstGeom prst="rect">
              <a:avLst/>
            </a:prstGeom>
            <a:gradFill rotWithShape="0">
              <a:gsLst>
                <a:gs pos="0">
                  <a:schemeClr val="tx1"/>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6950" name="Text Box 86"/>
            <p:cNvSpPr txBox="1">
              <a:spLocks noChangeArrowheads="1"/>
            </p:cNvSpPr>
            <p:nvPr/>
          </p:nvSpPr>
          <p:spPr bwMode="auto">
            <a:xfrm>
              <a:off x="2496" y="672"/>
              <a:ext cx="576" cy="274"/>
            </a:xfrm>
            <a:prstGeom prst="rect">
              <a:avLst/>
            </a:prstGeom>
            <a:noFill/>
            <a:ln w="9525">
              <a:noFill/>
              <a:miter lim="800000"/>
              <a:headEnd/>
              <a:tailEnd/>
            </a:ln>
            <a:effectLst/>
          </p:spPr>
          <p:txBody>
            <a:bodyPr>
              <a:spAutoFit/>
            </a:bodyPr>
            <a:lstStyle/>
            <a:p>
              <a:pPr>
                <a:spcBef>
                  <a:spcPct val="50000"/>
                </a:spcBef>
              </a:pPr>
              <a:r>
                <a:rPr lang="fr-FR" sz="1600">
                  <a:solidFill>
                    <a:schemeClr val="bg1"/>
                  </a:solidFill>
                </a:rPr>
                <a:t>CO</a:t>
              </a:r>
              <a:endParaRPr lang="fr-FR" sz="1600" baseline="-25000">
                <a:solidFill>
                  <a:schemeClr val="bg1"/>
                </a:solidFill>
              </a:endParaRPr>
            </a:p>
          </p:txBody>
        </p:sp>
      </p:grpSp>
      <p:grpSp>
        <p:nvGrpSpPr>
          <p:cNvPr id="15" name="Group 92"/>
          <p:cNvGrpSpPr>
            <a:grpSpLocks/>
          </p:cNvGrpSpPr>
          <p:nvPr/>
        </p:nvGrpSpPr>
        <p:grpSpPr bwMode="auto">
          <a:xfrm>
            <a:off x="6248400" y="4572000"/>
            <a:ext cx="1219200" cy="336550"/>
            <a:chOff x="576" y="1536"/>
            <a:chExt cx="768" cy="274"/>
          </a:xfrm>
        </p:grpSpPr>
        <p:sp>
          <p:nvSpPr>
            <p:cNvPr id="36954" name="Rectangle 90"/>
            <p:cNvSpPr>
              <a:spLocks noChangeArrowheads="1"/>
            </p:cNvSpPr>
            <p:nvPr/>
          </p:nvSpPr>
          <p:spPr bwMode="auto">
            <a:xfrm>
              <a:off x="576" y="1584"/>
              <a:ext cx="768" cy="200"/>
            </a:xfrm>
            <a:prstGeom prst="rect">
              <a:avLst/>
            </a:prstGeom>
            <a:solidFill>
              <a:schemeClr val="bg1"/>
            </a:solidFill>
            <a:ln w="9525">
              <a:solidFill>
                <a:schemeClr val="tx1"/>
              </a:solidFill>
              <a:miter lim="800000"/>
              <a:headEnd/>
              <a:tailEnd/>
            </a:ln>
            <a:effectLst/>
          </p:spPr>
          <p:txBody>
            <a:bodyPr wrap="none" anchor="ctr"/>
            <a:lstStyle/>
            <a:p>
              <a:endParaRPr lang="fr-FR" sz="2400">
                <a:solidFill>
                  <a:schemeClr val="bg1"/>
                </a:solidFill>
              </a:endParaRPr>
            </a:p>
          </p:txBody>
        </p:sp>
        <p:sp>
          <p:nvSpPr>
            <p:cNvPr id="36955" name="Text Box 91"/>
            <p:cNvSpPr txBox="1">
              <a:spLocks noChangeArrowheads="1"/>
            </p:cNvSpPr>
            <p:nvPr/>
          </p:nvSpPr>
          <p:spPr bwMode="auto">
            <a:xfrm>
              <a:off x="576" y="1536"/>
              <a:ext cx="768" cy="274"/>
            </a:xfrm>
            <a:prstGeom prst="rect">
              <a:avLst/>
            </a:prstGeom>
            <a:noFill/>
            <a:ln w="9525">
              <a:noFill/>
              <a:miter lim="800000"/>
              <a:headEnd/>
              <a:tailEnd/>
            </a:ln>
            <a:effectLst/>
          </p:spPr>
          <p:txBody>
            <a:bodyPr>
              <a:spAutoFit/>
            </a:bodyPr>
            <a:lstStyle/>
            <a:p>
              <a:pPr>
                <a:spcBef>
                  <a:spcPct val="50000"/>
                </a:spcBef>
              </a:pPr>
              <a:r>
                <a:rPr lang="fr-FR" sz="1600" b="1"/>
                <a:t>H</a:t>
              </a:r>
              <a:r>
                <a:rPr lang="fr-FR" sz="1600" b="1" baseline="-25000"/>
                <a:t>2</a:t>
              </a:r>
            </a:p>
          </p:txBody>
        </p:sp>
      </p:grpSp>
      <p:grpSp>
        <p:nvGrpSpPr>
          <p:cNvPr id="16" name="Group 103"/>
          <p:cNvGrpSpPr>
            <a:grpSpLocks/>
          </p:cNvGrpSpPr>
          <p:nvPr/>
        </p:nvGrpSpPr>
        <p:grpSpPr bwMode="auto">
          <a:xfrm>
            <a:off x="6248400" y="4343400"/>
            <a:ext cx="1295400" cy="336550"/>
            <a:chOff x="3936" y="2208"/>
            <a:chExt cx="816" cy="212"/>
          </a:xfrm>
        </p:grpSpPr>
        <p:sp>
          <p:nvSpPr>
            <p:cNvPr id="36965" name="Rectangle 101"/>
            <p:cNvSpPr>
              <a:spLocks noChangeArrowheads="1"/>
            </p:cNvSpPr>
            <p:nvPr/>
          </p:nvSpPr>
          <p:spPr bwMode="auto">
            <a:xfrm>
              <a:off x="3936" y="2256"/>
              <a:ext cx="768" cy="144"/>
            </a:xfrm>
            <a:prstGeom prst="rect">
              <a:avLst/>
            </a:prstGeom>
            <a:gradFill rotWithShape="0">
              <a:gsLst>
                <a:gs pos="0">
                  <a:srgbClr val="FFFF00"/>
                </a:gs>
                <a:gs pos="100000">
                  <a:srgbClr val="FF3300"/>
                </a:gs>
              </a:gsLst>
              <a:lin ang="2700000" scaled="1"/>
            </a:gradFill>
            <a:ln w="9525">
              <a:solidFill>
                <a:schemeClr val="tx1"/>
              </a:solidFill>
              <a:miter lim="800000"/>
              <a:headEnd/>
              <a:tailEnd/>
            </a:ln>
            <a:effectLst/>
          </p:spPr>
          <p:txBody>
            <a:bodyPr wrap="none" anchor="ctr"/>
            <a:lstStyle/>
            <a:p>
              <a:endParaRPr lang="fr-FR"/>
            </a:p>
          </p:txBody>
        </p:sp>
        <p:sp>
          <p:nvSpPr>
            <p:cNvPr id="36966" name="Text Box 102"/>
            <p:cNvSpPr txBox="1">
              <a:spLocks noChangeArrowheads="1"/>
            </p:cNvSpPr>
            <p:nvPr/>
          </p:nvSpPr>
          <p:spPr bwMode="auto">
            <a:xfrm>
              <a:off x="3936" y="2208"/>
              <a:ext cx="816" cy="212"/>
            </a:xfrm>
            <a:prstGeom prst="rect">
              <a:avLst/>
            </a:prstGeom>
            <a:noFill/>
            <a:ln w="9525">
              <a:noFill/>
              <a:miter lim="800000"/>
              <a:headEnd/>
              <a:tailEnd/>
            </a:ln>
            <a:effectLst/>
          </p:spPr>
          <p:txBody>
            <a:bodyPr>
              <a:spAutoFit/>
            </a:bodyPr>
            <a:lstStyle/>
            <a:p>
              <a:pPr>
                <a:spcBef>
                  <a:spcPct val="50000"/>
                </a:spcBef>
              </a:pPr>
              <a:r>
                <a:rPr lang="fr-FR" sz="1600" b="1"/>
                <a:t>SO</a:t>
              </a:r>
              <a:r>
                <a:rPr lang="fr-FR" sz="1600" b="1" baseline="-25000"/>
                <a:t>2</a:t>
              </a:r>
            </a:p>
          </p:txBody>
        </p:sp>
      </p:grpSp>
      <p:grpSp>
        <p:nvGrpSpPr>
          <p:cNvPr id="17" name="Group 108"/>
          <p:cNvGrpSpPr>
            <a:grpSpLocks/>
          </p:cNvGrpSpPr>
          <p:nvPr/>
        </p:nvGrpSpPr>
        <p:grpSpPr bwMode="auto">
          <a:xfrm>
            <a:off x="6248400" y="4191000"/>
            <a:ext cx="1219200" cy="304800"/>
            <a:chOff x="576" y="1392"/>
            <a:chExt cx="768" cy="192"/>
          </a:xfrm>
        </p:grpSpPr>
        <p:sp>
          <p:nvSpPr>
            <p:cNvPr id="36970" name="Rectangle 106"/>
            <p:cNvSpPr>
              <a:spLocks noChangeArrowheads="1"/>
            </p:cNvSpPr>
            <p:nvPr/>
          </p:nvSpPr>
          <p:spPr bwMode="auto">
            <a:xfrm>
              <a:off x="576" y="1440"/>
              <a:ext cx="768" cy="96"/>
            </a:xfrm>
            <a:prstGeom prst="rect">
              <a:avLst/>
            </a:prstGeom>
            <a:solidFill>
              <a:srgbClr val="FFFF00"/>
            </a:solidFill>
            <a:ln w="9525">
              <a:solidFill>
                <a:schemeClr val="tx1"/>
              </a:solidFill>
              <a:miter lim="800000"/>
              <a:headEnd/>
              <a:tailEnd/>
            </a:ln>
            <a:effectLst/>
          </p:spPr>
          <p:txBody>
            <a:bodyPr wrap="none" anchor="ctr"/>
            <a:lstStyle/>
            <a:p>
              <a:endParaRPr lang="fr-FR"/>
            </a:p>
          </p:txBody>
        </p:sp>
        <p:sp>
          <p:nvSpPr>
            <p:cNvPr id="36971" name="Text Box 107"/>
            <p:cNvSpPr txBox="1">
              <a:spLocks noChangeArrowheads="1"/>
            </p:cNvSpPr>
            <p:nvPr/>
          </p:nvSpPr>
          <p:spPr bwMode="auto">
            <a:xfrm>
              <a:off x="576" y="1392"/>
              <a:ext cx="768" cy="192"/>
            </a:xfrm>
            <a:prstGeom prst="rect">
              <a:avLst/>
            </a:prstGeom>
            <a:noFill/>
            <a:ln w="9525">
              <a:noFill/>
              <a:miter lim="800000"/>
              <a:headEnd/>
              <a:tailEnd/>
            </a:ln>
            <a:effectLst/>
          </p:spPr>
          <p:txBody>
            <a:bodyPr>
              <a:spAutoFit/>
            </a:bodyPr>
            <a:lstStyle/>
            <a:p>
              <a:pPr>
                <a:spcBef>
                  <a:spcPct val="50000"/>
                </a:spcBef>
              </a:pPr>
              <a:r>
                <a:rPr lang="fr-FR" sz="1400" b="1"/>
                <a:t>S</a:t>
              </a:r>
            </a:p>
          </p:txBody>
        </p:sp>
      </p:grpSp>
      <p:sp>
        <p:nvSpPr>
          <p:cNvPr id="36973" name="Line 109"/>
          <p:cNvSpPr>
            <a:spLocks noChangeShapeType="1"/>
          </p:cNvSpPr>
          <p:nvPr/>
        </p:nvSpPr>
        <p:spPr bwMode="auto">
          <a:xfrm>
            <a:off x="1981200" y="5486400"/>
            <a:ext cx="4267200" cy="0"/>
          </a:xfrm>
          <a:prstGeom prst="line">
            <a:avLst/>
          </a:prstGeom>
          <a:noFill/>
          <a:ln w="76200">
            <a:solidFill>
              <a:schemeClr val="tx1"/>
            </a:solidFill>
            <a:prstDash val="lgDash"/>
            <a:round/>
            <a:headEnd/>
            <a:tailEnd type="triangle" w="med" len="med"/>
          </a:ln>
          <a:effectLst/>
        </p:spPr>
        <p:txBody>
          <a:bodyPr/>
          <a:lstStyle/>
          <a:p>
            <a:endParaRPr lang="fr-FR"/>
          </a:p>
        </p:txBody>
      </p:sp>
      <p:sp>
        <p:nvSpPr>
          <p:cNvPr id="36974" name="Line 110"/>
          <p:cNvSpPr>
            <a:spLocks noChangeShapeType="1"/>
          </p:cNvSpPr>
          <p:nvPr/>
        </p:nvSpPr>
        <p:spPr bwMode="auto">
          <a:xfrm>
            <a:off x="1981200" y="5257800"/>
            <a:ext cx="4267200" cy="0"/>
          </a:xfrm>
          <a:prstGeom prst="line">
            <a:avLst/>
          </a:prstGeom>
          <a:noFill/>
          <a:ln w="76200">
            <a:solidFill>
              <a:schemeClr val="tx1"/>
            </a:solidFill>
            <a:round/>
            <a:headEnd/>
            <a:tailEnd type="triangle" w="med" len="med"/>
          </a:ln>
          <a:effectLst/>
        </p:spPr>
        <p:txBody>
          <a:bodyPr/>
          <a:lstStyle/>
          <a:p>
            <a:endParaRPr lang="fr-FR"/>
          </a:p>
        </p:txBody>
      </p:sp>
      <p:sp>
        <p:nvSpPr>
          <p:cNvPr id="36975" name="Line 111"/>
          <p:cNvSpPr>
            <a:spLocks noChangeShapeType="1"/>
          </p:cNvSpPr>
          <p:nvPr/>
        </p:nvSpPr>
        <p:spPr bwMode="auto">
          <a:xfrm>
            <a:off x="1981200" y="4724400"/>
            <a:ext cx="4267200" cy="0"/>
          </a:xfrm>
          <a:prstGeom prst="line">
            <a:avLst/>
          </a:prstGeom>
          <a:noFill/>
          <a:ln w="76200">
            <a:solidFill>
              <a:schemeClr val="tx1"/>
            </a:solidFill>
            <a:round/>
            <a:headEnd/>
            <a:tailEnd type="triangle" w="med" len="med"/>
          </a:ln>
          <a:effectLst/>
        </p:spPr>
        <p:txBody>
          <a:bodyPr/>
          <a:lstStyle/>
          <a:p>
            <a:endParaRPr lang="fr-FR"/>
          </a:p>
        </p:txBody>
      </p:sp>
      <p:sp>
        <p:nvSpPr>
          <p:cNvPr id="36976" name="Line 112"/>
          <p:cNvSpPr>
            <a:spLocks noChangeShapeType="1"/>
          </p:cNvSpPr>
          <p:nvPr/>
        </p:nvSpPr>
        <p:spPr bwMode="auto">
          <a:xfrm>
            <a:off x="1981200" y="4267200"/>
            <a:ext cx="4267200" cy="0"/>
          </a:xfrm>
          <a:prstGeom prst="line">
            <a:avLst/>
          </a:prstGeom>
          <a:noFill/>
          <a:ln w="76200">
            <a:solidFill>
              <a:schemeClr val="tx1"/>
            </a:solidFill>
            <a:round/>
            <a:headEnd/>
            <a:tailEnd type="triangle" w="med" len="med"/>
          </a:ln>
          <a:effectLst/>
        </p:spPr>
        <p:txBody>
          <a:bodyPr/>
          <a:lstStyle/>
          <a:p>
            <a:endParaRPr lang="fr-FR"/>
          </a:p>
        </p:txBody>
      </p:sp>
      <p:grpSp>
        <p:nvGrpSpPr>
          <p:cNvPr id="18" name="Group 46"/>
          <p:cNvGrpSpPr>
            <a:grpSpLocks/>
          </p:cNvGrpSpPr>
          <p:nvPr/>
        </p:nvGrpSpPr>
        <p:grpSpPr bwMode="auto">
          <a:xfrm>
            <a:off x="3810000" y="2286000"/>
            <a:ext cx="1066800" cy="3733800"/>
            <a:chOff x="2400" y="1248"/>
            <a:chExt cx="672" cy="2352"/>
          </a:xfrm>
        </p:grpSpPr>
        <p:sp>
          <p:nvSpPr>
            <p:cNvPr id="36911" name="AutoShape 47"/>
            <p:cNvSpPr>
              <a:spLocks/>
            </p:cNvSpPr>
            <p:nvPr/>
          </p:nvSpPr>
          <p:spPr bwMode="auto">
            <a:xfrm>
              <a:off x="2400" y="1248"/>
              <a:ext cx="336" cy="2352"/>
            </a:xfrm>
            <a:prstGeom prst="rightBracket">
              <a:avLst>
                <a:gd name="adj" fmla="val 58333"/>
              </a:avLst>
            </a:prstGeom>
            <a:noFill/>
            <a:ln w="12700">
              <a:solidFill>
                <a:schemeClr val="tx1"/>
              </a:solidFill>
              <a:round/>
              <a:headEnd/>
              <a:tailEnd/>
            </a:ln>
            <a:effectLst/>
          </p:spPr>
          <p:txBody>
            <a:bodyPr wrap="none" anchor="ctr"/>
            <a:lstStyle/>
            <a:p>
              <a:endParaRPr lang="fr-FR"/>
            </a:p>
          </p:txBody>
        </p:sp>
        <p:sp>
          <p:nvSpPr>
            <p:cNvPr id="36912" name="Text Box 48"/>
            <p:cNvSpPr txBox="1">
              <a:spLocks noChangeArrowheads="1"/>
            </p:cNvSpPr>
            <p:nvPr/>
          </p:nvSpPr>
          <p:spPr bwMode="auto">
            <a:xfrm>
              <a:off x="2448" y="2254"/>
              <a:ext cx="624" cy="290"/>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400"/>
                <a:t>Va</a:t>
              </a:r>
            </a:p>
          </p:txBody>
        </p:sp>
      </p:grpSp>
      <p:grpSp>
        <p:nvGrpSpPr>
          <p:cNvPr id="20" name="Group 114"/>
          <p:cNvGrpSpPr>
            <a:grpSpLocks/>
          </p:cNvGrpSpPr>
          <p:nvPr/>
        </p:nvGrpSpPr>
        <p:grpSpPr bwMode="auto">
          <a:xfrm>
            <a:off x="1066800" y="2286000"/>
            <a:ext cx="1295400" cy="533400"/>
            <a:chOff x="672" y="1440"/>
            <a:chExt cx="816" cy="336"/>
          </a:xfrm>
        </p:grpSpPr>
        <p:sp>
          <p:nvSpPr>
            <p:cNvPr id="36927" name="AutoShape 63"/>
            <p:cNvSpPr>
              <a:spLocks/>
            </p:cNvSpPr>
            <p:nvPr/>
          </p:nvSpPr>
          <p:spPr bwMode="auto">
            <a:xfrm flipH="1">
              <a:off x="982" y="1440"/>
              <a:ext cx="506" cy="336"/>
            </a:xfrm>
            <a:prstGeom prst="rightBracket">
              <a:avLst>
                <a:gd name="adj" fmla="val 8333"/>
              </a:avLst>
            </a:prstGeom>
            <a:noFill/>
            <a:ln w="12700">
              <a:solidFill>
                <a:schemeClr val="tx1"/>
              </a:solidFill>
              <a:round/>
              <a:headEnd/>
              <a:tailEnd/>
            </a:ln>
            <a:effectLst/>
          </p:spPr>
          <p:txBody>
            <a:bodyPr wrap="none" anchor="ctr"/>
            <a:lstStyle/>
            <a:p>
              <a:endParaRPr lang="fr-FR"/>
            </a:p>
          </p:txBody>
        </p:sp>
        <p:sp>
          <p:nvSpPr>
            <p:cNvPr id="36928" name="Text Box 64"/>
            <p:cNvSpPr txBox="1">
              <a:spLocks noChangeArrowheads="1"/>
            </p:cNvSpPr>
            <p:nvPr/>
          </p:nvSpPr>
          <p:spPr bwMode="auto">
            <a:xfrm flipH="1">
              <a:off x="672" y="1476"/>
              <a:ext cx="576" cy="252"/>
            </a:xfrm>
            <a:prstGeom prst="rect">
              <a:avLst/>
            </a:prstGeom>
            <a:solidFill>
              <a:schemeClr val="bg1"/>
            </a:solidFill>
            <a:ln w="3175">
              <a:solidFill>
                <a:schemeClr val="tx1"/>
              </a:solidFill>
              <a:miter lim="800000"/>
              <a:headEnd/>
              <a:tailEnd/>
            </a:ln>
            <a:effectLst/>
          </p:spPr>
          <p:txBody>
            <a:bodyPr>
              <a:spAutoFit/>
            </a:bodyPr>
            <a:lstStyle/>
            <a:p>
              <a:pPr>
                <a:spcBef>
                  <a:spcPct val="50000"/>
                </a:spcBef>
              </a:pPr>
              <a:r>
                <a:rPr lang="fr-FR" sz="2000"/>
                <a:t>Vda</a:t>
              </a:r>
            </a:p>
          </p:txBody>
        </p:sp>
      </p:grpSp>
      <p:sp>
        <p:nvSpPr>
          <p:cNvPr id="36979" name="Text Box 115"/>
          <p:cNvSpPr txBox="1">
            <a:spLocks noChangeArrowheads="1"/>
          </p:cNvSpPr>
          <p:nvPr/>
        </p:nvSpPr>
        <p:spPr bwMode="auto">
          <a:xfrm>
            <a:off x="1128713" y="971550"/>
            <a:ext cx="4953000" cy="457200"/>
          </a:xfrm>
          <a:prstGeom prst="rect">
            <a:avLst/>
          </a:prstGeom>
          <a:noFill/>
          <a:ln w="9525">
            <a:noFill/>
            <a:miter lim="800000"/>
            <a:headEnd/>
            <a:tailEnd/>
          </a:ln>
          <a:effectLst/>
        </p:spPr>
        <p:txBody>
          <a:bodyPr>
            <a:spAutoFit/>
          </a:bodyPr>
          <a:lstStyle/>
          <a:p>
            <a:pPr algn="l">
              <a:spcBef>
                <a:spcPct val="50000"/>
              </a:spcBef>
            </a:pPr>
            <a:r>
              <a:rPr lang="fr-FR" sz="2400" i="1"/>
              <a:t>Incomplète en défaut d’air</a:t>
            </a:r>
          </a:p>
        </p:txBody>
      </p:sp>
      <p:sp>
        <p:nvSpPr>
          <p:cNvPr id="36984" name="Text Box 120">
            <a:hlinkClick r:id="rId2" action="ppaction://hlinksldjump"/>
          </p:cNvPr>
          <p:cNvSpPr txBox="1">
            <a:spLocks noChangeArrowheads="1"/>
          </p:cNvSpPr>
          <p:nvPr/>
        </p:nvSpPr>
        <p:spPr bwMode="auto">
          <a:xfrm>
            <a:off x="976313" y="104775"/>
            <a:ext cx="6956425" cy="396875"/>
          </a:xfrm>
          <a:prstGeom prst="rect">
            <a:avLst/>
          </a:prstGeom>
          <a:noFill/>
          <a:ln w="3175">
            <a:noFill/>
            <a:miter lim="800000"/>
            <a:headEnd/>
            <a:tailEnd/>
          </a:ln>
          <a:effectLst/>
        </p:spPr>
        <p:txBody>
          <a:bodyPr>
            <a:spAutoFit/>
          </a:bodyPr>
          <a:lstStyle/>
          <a:p>
            <a:pPr>
              <a:spcBef>
                <a:spcPct val="50000"/>
              </a:spcBef>
            </a:pPr>
            <a:r>
              <a:rPr lang="fr-FR" sz="2000" b="1" dirty="0">
                <a:solidFill>
                  <a:srgbClr val="C00000"/>
                </a:solidFill>
                <a:latin typeface="Tahoma" pitchFamily="34" charset="0"/>
              </a:rPr>
              <a:t>  Combustion réductrice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869"/>
                                        </p:tgtEl>
                                        <p:attrNameLst>
                                          <p:attrName>style.visibility</p:attrName>
                                        </p:attrNameLst>
                                      </p:cBhvr>
                                      <p:to>
                                        <p:strVal val="visible"/>
                                      </p:to>
                                    </p:set>
                                  </p:childTnLst>
                                </p:cTn>
                              </p:par>
                            </p:childTnLst>
                          </p:cTn>
                        </p:par>
                        <p:par>
                          <p:cTn id="7" fill="hold">
                            <p:stCondLst>
                              <p:cond delay="500"/>
                            </p:stCondLst>
                            <p:childTnLst>
                              <p:par>
                                <p:cTn id="8" presetID="17" presetClass="entr" presetSubtype="4"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ppt_y+#ppt_h/2"/>
                                          </p:val>
                                        </p:tav>
                                        <p:tav tm="100000">
                                          <p:val>
                                            <p:strVal val="#ppt_y"/>
                                          </p:val>
                                        </p:tav>
                                      </p:tavLst>
                                    </p:anim>
                                    <p:anim calcmode="lin" valueType="num">
                                      <p:cBhvr>
                                        <p:cTn id="12" dur="500" fill="hold"/>
                                        <p:tgtEl>
                                          <p:spTgt spid="2"/>
                                        </p:tgtEl>
                                        <p:attrNameLst>
                                          <p:attrName>ppt_w</p:attrName>
                                        </p:attrNameLst>
                                      </p:cBhvr>
                                      <p:tavLst>
                                        <p:tav tm="0">
                                          <p:val>
                                            <p:strVal val="#ppt_w"/>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7"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ppt_y+#ppt_h/2"/>
                                          </p:val>
                                        </p:tav>
                                        <p:tav tm="100000">
                                          <p:val>
                                            <p:strVal val="#ppt_y"/>
                                          </p:val>
                                        </p:tav>
                                      </p:tavLst>
                                    </p:anim>
                                    <p:anim calcmode="lin" valueType="num">
                                      <p:cBhvr>
                                        <p:cTn id="19" dur="500" fill="hold"/>
                                        <p:tgtEl>
                                          <p:spTgt spid="3"/>
                                        </p:tgtEl>
                                        <p:attrNameLst>
                                          <p:attrName>ppt_w</p:attrName>
                                        </p:attrNameLst>
                                      </p:cBhvr>
                                      <p:tavLst>
                                        <p:tav tm="0">
                                          <p:val>
                                            <p:strVal val="#ppt_w"/>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17" presetClass="entr" presetSubtype="4"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100000">
                                          <p:val>
                                            <p:strVal val="#ppt_x"/>
                                          </p:val>
                                        </p:tav>
                                      </p:tavLst>
                                    </p:anim>
                                    <p:anim calcmode="lin" valueType="num">
                                      <p:cBhvr>
                                        <p:cTn id="25" dur="500" fill="hold"/>
                                        <p:tgtEl>
                                          <p:spTgt spid="4"/>
                                        </p:tgtEl>
                                        <p:attrNameLst>
                                          <p:attrName>ppt_y</p:attrName>
                                        </p:attrNameLst>
                                      </p:cBhvr>
                                      <p:tavLst>
                                        <p:tav tm="0">
                                          <p:val>
                                            <p:strVal val="#ppt_y+#ppt_h/2"/>
                                          </p:val>
                                        </p:tav>
                                        <p:tav tm="100000">
                                          <p:val>
                                            <p:strVal val="#ppt_y"/>
                                          </p:val>
                                        </p:tav>
                                      </p:tavLst>
                                    </p:anim>
                                    <p:anim calcmode="lin" valueType="num">
                                      <p:cBhvr>
                                        <p:cTn id="26" dur="500" fill="hold"/>
                                        <p:tgtEl>
                                          <p:spTgt spid="4"/>
                                        </p:tgtEl>
                                        <p:attrNameLst>
                                          <p:attrName>ppt_w</p:attrName>
                                        </p:attrNameLst>
                                      </p:cBhvr>
                                      <p:tavLst>
                                        <p:tav tm="0">
                                          <p:val>
                                            <p:strVal val="#ppt_w"/>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3687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36938"/>
                                        </p:tgtEl>
                                        <p:attrNameLst>
                                          <p:attrName>style.visibility</p:attrName>
                                        </p:attrNameLst>
                                      </p:cBhvr>
                                      <p:to>
                                        <p:strVal val="visible"/>
                                      </p:to>
                                    </p:set>
                                  </p:childTnLst>
                                </p:cTn>
                              </p:par>
                            </p:childTnLst>
                          </p:cTn>
                        </p:par>
                        <p:par>
                          <p:cTn id="36" fill="hold">
                            <p:stCondLst>
                              <p:cond delay="500"/>
                            </p:stCondLst>
                            <p:childTnLst>
                              <p:par>
                                <p:cTn id="37" presetID="1" presetClass="entr" presetSubtype="0" fill="hold" nodeType="afterEffect">
                                  <p:stCondLst>
                                    <p:cond delay="0"/>
                                  </p:stCondLst>
                                  <p:childTnLst>
                                    <p:set>
                                      <p:cBhvr>
                                        <p:cTn id="38" dur="1" fill="hold">
                                          <p:stCondLst>
                                            <p:cond delay="499"/>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7"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ppt_x</p:attrName>
                                        </p:attrNameLst>
                                      </p:cBhvr>
                                      <p:tavLst>
                                        <p:tav tm="0">
                                          <p:val>
                                            <p:strVal val="#ppt_x"/>
                                          </p:val>
                                        </p:tav>
                                        <p:tav tm="100000">
                                          <p:val>
                                            <p:strVal val="#ppt_x"/>
                                          </p:val>
                                        </p:tav>
                                      </p:tavLst>
                                    </p:anim>
                                    <p:anim calcmode="lin" valueType="num">
                                      <p:cBhvr>
                                        <p:cTn id="44" dur="500" fill="hold"/>
                                        <p:tgtEl>
                                          <p:spTgt spid="5"/>
                                        </p:tgtEl>
                                        <p:attrNameLst>
                                          <p:attrName>ppt_y</p:attrName>
                                        </p:attrNameLst>
                                      </p:cBhvr>
                                      <p:tavLst>
                                        <p:tav tm="0">
                                          <p:val>
                                            <p:strVal val="#ppt_y+#ppt_h/2"/>
                                          </p:val>
                                        </p:tav>
                                        <p:tav tm="100000">
                                          <p:val>
                                            <p:strVal val="#ppt_y"/>
                                          </p:val>
                                        </p:tav>
                                      </p:tavLst>
                                    </p:anim>
                                    <p:anim calcmode="lin" valueType="num">
                                      <p:cBhvr>
                                        <p:cTn id="45" dur="500" fill="hold"/>
                                        <p:tgtEl>
                                          <p:spTgt spid="5"/>
                                        </p:tgtEl>
                                        <p:attrNameLst>
                                          <p:attrName>ppt_w</p:attrName>
                                        </p:attrNameLst>
                                      </p:cBhvr>
                                      <p:tavLst>
                                        <p:tav tm="0">
                                          <p:val>
                                            <p:strVal val="#ppt_w"/>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4"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ppt_x</p:attrName>
                                        </p:attrNameLst>
                                      </p:cBhvr>
                                      <p:tavLst>
                                        <p:tav tm="0">
                                          <p:val>
                                            <p:strVal val="#ppt_x"/>
                                          </p:val>
                                        </p:tav>
                                        <p:tav tm="100000">
                                          <p:val>
                                            <p:strVal val="#ppt_x"/>
                                          </p:val>
                                        </p:tav>
                                      </p:tavLst>
                                    </p:anim>
                                    <p:anim calcmode="lin" valueType="num">
                                      <p:cBhvr>
                                        <p:cTn id="52" dur="500" fill="hold"/>
                                        <p:tgtEl>
                                          <p:spTgt spid="6"/>
                                        </p:tgtEl>
                                        <p:attrNameLst>
                                          <p:attrName>ppt_y</p:attrName>
                                        </p:attrNameLst>
                                      </p:cBhvr>
                                      <p:tavLst>
                                        <p:tav tm="0">
                                          <p:val>
                                            <p:strVal val="#ppt_y+#ppt_h/2"/>
                                          </p:val>
                                        </p:tav>
                                        <p:tav tm="100000">
                                          <p:val>
                                            <p:strVal val="#ppt_y"/>
                                          </p:val>
                                        </p:tav>
                                      </p:tavLst>
                                    </p:anim>
                                    <p:anim calcmode="lin" valueType="num">
                                      <p:cBhvr>
                                        <p:cTn id="53" dur="500" fill="hold"/>
                                        <p:tgtEl>
                                          <p:spTgt spid="6"/>
                                        </p:tgtEl>
                                        <p:attrNameLst>
                                          <p:attrName>ppt_w</p:attrName>
                                        </p:attrNameLst>
                                      </p:cBhvr>
                                      <p:tavLst>
                                        <p:tav tm="0">
                                          <p:val>
                                            <p:strVal val="#ppt_w"/>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3688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36941"/>
                                        </p:tgtEl>
                                        <p:attrNameLst>
                                          <p:attrName>style.visibility</p:attrName>
                                        </p:attrNameLst>
                                      </p:cBhvr>
                                      <p:to>
                                        <p:strVal val="visible"/>
                                      </p:to>
                                    </p:set>
                                  </p:childTnLst>
                                </p:cTn>
                              </p:par>
                            </p:childTnLst>
                          </p:cTn>
                        </p:par>
                        <p:par>
                          <p:cTn id="67" fill="hold">
                            <p:stCondLst>
                              <p:cond delay="500"/>
                            </p:stCondLst>
                            <p:childTnLst>
                              <p:par>
                                <p:cTn id="68" presetID="1" presetClass="entr" presetSubtype="0" fill="hold" nodeType="afterEffect">
                                  <p:stCondLst>
                                    <p:cond delay="0"/>
                                  </p:stCondLst>
                                  <p:childTnLst>
                                    <p:set>
                                      <p:cBhvr>
                                        <p:cTn id="69" dur="1" fill="hold">
                                          <p:stCondLst>
                                            <p:cond delay="499"/>
                                          </p:stCondLst>
                                        </p:cTn>
                                        <p:tgtEl>
                                          <p:spTgt spid="12"/>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1" presetClass="entr" presetSubtype="0" fill="hold" grpId="0" nodeType="clickEffect">
                                  <p:stCondLst>
                                    <p:cond delay="0"/>
                                  </p:stCondLst>
                                  <p:childTnLst>
                                    <p:set>
                                      <p:cBhvr>
                                        <p:cTn id="73" dur="1000">
                                          <p:stCondLst>
                                            <p:cond delay="0"/>
                                          </p:stCondLst>
                                        </p:cTn>
                                        <p:tgtEl>
                                          <p:spTgt spid="36899"/>
                                        </p:tgtEl>
                                        <p:attrNameLst>
                                          <p:attrName>style.visibility</p:attrName>
                                        </p:attrNameLst>
                                      </p:cBhvr>
                                      <p:to>
                                        <p:strVal val="visible"/>
                                      </p:to>
                                    </p:set>
                                  </p:childTnLst>
                                </p:cTn>
                              </p:par>
                            </p:childTnLst>
                          </p:cTn>
                        </p:par>
                        <p:par>
                          <p:cTn id="74" fill="hold">
                            <p:stCondLst>
                              <p:cond delay="1000"/>
                            </p:stCondLst>
                            <p:childTnLst>
                              <p:par>
                                <p:cTn id="75" presetID="17" presetClass="entr" presetSubtype="8"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p:cTn id="77" dur="500" fill="hold"/>
                                        <p:tgtEl>
                                          <p:spTgt spid="7"/>
                                        </p:tgtEl>
                                        <p:attrNameLst>
                                          <p:attrName>ppt_x</p:attrName>
                                        </p:attrNameLst>
                                      </p:cBhvr>
                                      <p:tavLst>
                                        <p:tav tm="0">
                                          <p:val>
                                            <p:strVal val="#ppt_x-#ppt_w/2"/>
                                          </p:val>
                                        </p:tav>
                                        <p:tav tm="100000">
                                          <p:val>
                                            <p:strVal val="#ppt_x"/>
                                          </p:val>
                                        </p:tav>
                                      </p:tavLst>
                                    </p:anim>
                                    <p:anim calcmode="lin" valueType="num">
                                      <p:cBhvr>
                                        <p:cTn id="78" dur="500" fill="hold"/>
                                        <p:tgtEl>
                                          <p:spTgt spid="7"/>
                                        </p:tgtEl>
                                        <p:attrNameLst>
                                          <p:attrName>ppt_y</p:attrName>
                                        </p:attrNameLst>
                                      </p:cBhvr>
                                      <p:tavLst>
                                        <p:tav tm="0">
                                          <p:val>
                                            <p:strVal val="#ppt_y"/>
                                          </p:val>
                                        </p:tav>
                                        <p:tav tm="100000">
                                          <p:val>
                                            <p:strVal val="#ppt_y"/>
                                          </p:val>
                                        </p:tav>
                                      </p:tavLst>
                                    </p:anim>
                                    <p:anim calcmode="lin" valueType="num">
                                      <p:cBhvr>
                                        <p:cTn id="79" dur="500" fill="hold"/>
                                        <p:tgtEl>
                                          <p:spTgt spid="7"/>
                                        </p:tgtEl>
                                        <p:attrNameLst>
                                          <p:attrName>ppt_w</p:attrName>
                                        </p:attrNameLst>
                                      </p:cBhvr>
                                      <p:tavLst>
                                        <p:tav tm="0">
                                          <p:val>
                                            <p:fltVal val="0"/>
                                          </p:val>
                                        </p:tav>
                                        <p:tav tm="100000">
                                          <p:val>
                                            <p:strVal val="#ppt_w"/>
                                          </p:val>
                                        </p:tav>
                                      </p:tavLst>
                                    </p:anim>
                                    <p:anim calcmode="lin" valueType="num">
                                      <p:cBhvr>
                                        <p:cTn id="80"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11" presetClass="entr" presetSubtype="0" fill="hold" grpId="0" nodeType="clickEffect">
                                  <p:stCondLst>
                                    <p:cond delay="0"/>
                                  </p:stCondLst>
                                  <p:childTnLst>
                                    <p:set>
                                      <p:cBhvr>
                                        <p:cTn id="84" dur="1000">
                                          <p:stCondLst>
                                            <p:cond delay="0"/>
                                          </p:stCondLst>
                                        </p:cTn>
                                        <p:tgtEl>
                                          <p:spTgt spid="36973"/>
                                        </p:tgtEl>
                                        <p:attrNameLst>
                                          <p:attrName>style.visibility</p:attrName>
                                        </p:attrNameLst>
                                      </p:cBhvr>
                                      <p:to>
                                        <p:strVal val="visible"/>
                                      </p:to>
                                    </p:set>
                                  </p:childTnLst>
                                </p:cTn>
                              </p:par>
                            </p:childTnLst>
                          </p:cTn>
                        </p:par>
                        <p:par>
                          <p:cTn id="85" fill="hold">
                            <p:stCondLst>
                              <p:cond delay="1000"/>
                            </p:stCondLst>
                            <p:childTnLst>
                              <p:par>
                                <p:cTn id="86" presetID="17" presetClass="entr" presetSubtype="8" fill="hold" nodeType="after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p:cTn id="88" dur="500" fill="hold"/>
                                        <p:tgtEl>
                                          <p:spTgt spid="14"/>
                                        </p:tgtEl>
                                        <p:attrNameLst>
                                          <p:attrName>ppt_x</p:attrName>
                                        </p:attrNameLst>
                                      </p:cBhvr>
                                      <p:tavLst>
                                        <p:tav tm="0">
                                          <p:val>
                                            <p:strVal val="#ppt_x-#ppt_w/2"/>
                                          </p:val>
                                        </p:tav>
                                        <p:tav tm="100000">
                                          <p:val>
                                            <p:strVal val="#ppt_x"/>
                                          </p:val>
                                        </p:tav>
                                      </p:tavLst>
                                    </p:anim>
                                    <p:anim calcmode="lin" valueType="num">
                                      <p:cBhvr>
                                        <p:cTn id="89" dur="500" fill="hold"/>
                                        <p:tgtEl>
                                          <p:spTgt spid="14"/>
                                        </p:tgtEl>
                                        <p:attrNameLst>
                                          <p:attrName>ppt_y</p:attrName>
                                        </p:attrNameLst>
                                      </p:cBhvr>
                                      <p:tavLst>
                                        <p:tav tm="0">
                                          <p:val>
                                            <p:strVal val="#ppt_y"/>
                                          </p:val>
                                        </p:tav>
                                        <p:tav tm="100000">
                                          <p:val>
                                            <p:strVal val="#ppt_y"/>
                                          </p:val>
                                        </p:tav>
                                      </p:tavLst>
                                    </p:anim>
                                    <p:anim calcmode="lin" valueType="num">
                                      <p:cBhvr>
                                        <p:cTn id="90" dur="500" fill="hold"/>
                                        <p:tgtEl>
                                          <p:spTgt spid="14"/>
                                        </p:tgtEl>
                                        <p:attrNameLst>
                                          <p:attrName>ppt_w</p:attrName>
                                        </p:attrNameLst>
                                      </p:cBhvr>
                                      <p:tavLst>
                                        <p:tav tm="0">
                                          <p:val>
                                            <p:fltVal val="0"/>
                                          </p:val>
                                        </p:tav>
                                        <p:tav tm="100000">
                                          <p:val>
                                            <p:strVal val="#ppt_w"/>
                                          </p:val>
                                        </p:tav>
                                      </p:tavLst>
                                    </p:anim>
                                    <p:anim calcmode="lin" valueType="num">
                                      <p:cBhvr>
                                        <p:cTn id="91"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11" presetClass="entr" presetSubtype="0" fill="hold" grpId="0" nodeType="clickEffect">
                                  <p:stCondLst>
                                    <p:cond delay="0"/>
                                  </p:stCondLst>
                                  <p:childTnLst>
                                    <p:set>
                                      <p:cBhvr>
                                        <p:cTn id="95" dur="1000">
                                          <p:stCondLst>
                                            <p:cond delay="0"/>
                                          </p:stCondLst>
                                        </p:cTn>
                                        <p:tgtEl>
                                          <p:spTgt spid="36974"/>
                                        </p:tgtEl>
                                        <p:attrNameLst>
                                          <p:attrName>style.visibility</p:attrName>
                                        </p:attrNameLst>
                                      </p:cBhvr>
                                      <p:to>
                                        <p:strVal val="visible"/>
                                      </p:to>
                                    </p:set>
                                  </p:childTnLst>
                                </p:cTn>
                              </p:par>
                            </p:childTnLst>
                          </p:cTn>
                        </p:par>
                        <p:par>
                          <p:cTn id="96" fill="hold">
                            <p:stCondLst>
                              <p:cond delay="1000"/>
                            </p:stCondLst>
                            <p:childTnLst>
                              <p:par>
                                <p:cTn id="97" presetID="17" presetClass="entr" presetSubtype="8" fill="hold" nodeType="afterEffect">
                                  <p:stCondLst>
                                    <p:cond delay="0"/>
                                  </p:stCondLst>
                                  <p:childTnLst>
                                    <p:set>
                                      <p:cBhvr>
                                        <p:cTn id="98" dur="1" fill="hold">
                                          <p:stCondLst>
                                            <p:cond delay="0"/>
                                          </p:stCondLst>
                                        </p:cTn>
                                        <p:tgtEl>
                                          <p:spTgt spid="13"/>
                                        </p:tgtEl>
                                        <p:attrNameLst>
                                          <p:attrName>style.visibility</p:attrName>
                                        </p:attrNameLst>
                                      </p:cBhvr>
                                      <p:to>
                                        <p:strVal val="visible"/>
                                      </p:to>
                                    </p:set>
                                    <p:anim calcmode="lin" valueType="num">
                                      <p:cBhvr>
                                        <p:cTn id="99" dur="500" fill="hold"/>
                                        <p:tgtEl>
                                          <p:spTgt spid="13"/>
                                        </p:tgtEl>
                                        <p:attrNameLst>
                                          <p:attrName>ppt_x</p:attrName>
                                        </p:attrNameLst>
                                      </p:cBhvr>
                                      <p:tavLst>
                                        <p:tav tm="0">
                                          <p:val>
                                            <p:strVal val="#ppt_x-#ppt_w/2"/>
                                          </p:val>
                                        </p:tav>
                                        <p:tav tm="100000">
                                          <p:val>
                                            <p:strVal val="#ppt_x"/>
                                          </p:val>
                                        </p:tav>
                                      </p:tavLst>
                                    </p:anim>
                                    <p:anim calcmode="lin" valueType="num">
                                      <p:cBhvr>
                                        <p:cTn id="100" dur="500" fill="hold"/>
                                        <p:tgtEl>
                                          <p:spTgt spid="13"/>
                                        </p:tgtEl>
                                        <p:attrNameLst>
                                          <p:attrName>ppt_y</p:attrName>
                                        </p:attrNameLst>
                                      </p:cBhvr>
                                      <p:tavLst>
                                        <p:tav tm="0">
                                          <p:val>
                                            <p:strVal val="#ppt_y"/>
                                          </p:val>
                                        </p:tav>
                                        <p:tav tm="100000">
                                          <p:val>
                                            <p:strVal val="#ppt_y"/>
                                          </p:val>
                                        </p:tav>
                                      </p:tavLst>
                                    </p:anim>
                                    <p:anim calcmode="lin" valueType="num">
                                      <p:cBhvr>
                                        <p:cTn id="101" dur="500" fill="hold"/>
                                        <p:tgtEl>
                                          <p:spTgt spid="13"/>
                                        </p:tgtEl>
                                        <p:attrNameLst>
                                          <p:attrName>ppt_w</p:attrName>
                                        </p:attrNameLst>
                                      </p:cBhvr>
                                      <p:tavLst>
                                        <p:tav tm="0">
                                          <p:val>
                                            <p:fltVal val="0"/>
                                          </p:val>
                                        </p:tav>
                                        <p:tav tm="100000">
                                          <p:val>
                                            <p:strVal val="#ppt_w"/>
                                          </p:val>
                                        </p:tav>
                                      </p:tavLst>
                                    </p:anim>
                                    <p:anim calcmode="lin" valueType="num">
                                      <p:cBhvr>
                                        <p:cTn id="102"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03" fill="hold">
                      <p:stCondLst>
                        <p:cond delay="indefinite"/>
                      </p:stCondLst>
                      <p:childTnLst>
                        <p:par>
                          <p:cTn id="104" fill="hold">
                            <p:stCondLst>
                              <p:cond delay="0"/>
                            </p:stCondLst>
                            <p:childTnLst>
                              <p:par>
                                <p:cTn id="105" presetID="11" presetClass="entr" presetSubtype="0" fill="hold" nodeType="clickEffect">
                                  <p:stCondLst>
                                    <p:cond delay="0"/>
                                  </p:stCondLst>
                                  <p:childTnLst>
                                    <p:set>
                                      <p:cBhvr>
                                        <p:cTn id="106" dur="1000">
                                          <p:stCondLst>
                                            <p:cond delay="0"/>
                                          </p:stCondLst>
                                        </p:cTn>
                                        <p:tgtEl>
                                          <p:spTgt spid="10"/>
                                        </p:tgtEl>
                                        <p:attrNameLst>
                                          <p:attrName>style.visibility</p:attrName>
                                        </p:attrNameLst>
                                      </p:cBhvr>
                                      <p:to>
                                        <p:strVal val="visible"/>
                                      </p:to>
                                    </p:set>
                                  </p:childTnLst>
                                </p:cTn>
                              </p:par>
                            </p:childTnLst>
                          </p:cTn>
                        </p:par>
                        <p:par>
                          <p:cTn id="107" fill="hold">
                            <p:stCondLst>
                              <p:cond delay="1000"/>
                            </p:stCondLst>
                            <p:childTnLst>
                              <p:par>
                                <p:cTn id="108" presetID="17" presetClass="entr" presetSubtype="8" fill="hold" nodeType="afterEffect">
                                  <p:stCondLst>
                                    <p:cond delay="0"/>
                                  </p:stCondLst>
                                  <p:childTnLst>
                                    <p:set>
                                      <p:cBhvr>
                                        <p:cTn id="109" dur="1" fill="hold">
                                          <p:stCondLst>
                                            <p:cond delay="0"/>
                                          </p:stCondLst>
                                        </p:cTn>
                                        <p:tgtEl>
                                          <p:spTgt spid="8"/>
                                        </p:tgtEl>
                                        <p:attrNameLst>
                                          <p:attrName>style.visibility</p:attrName>
                                        </p:attrNameLst>
                                      </p:cBhvr>
                                      <p:to>
                                        <p:strVal val="visible"/>
                                      </p:to>
                                    </p:set>
                                    <p:anim calcmode="lin" valueType="num">
                                      <p:cBhvr>
                                        <p:cTn id="110" dur="500" fill="hold"/>
                                        <p:tgtEl>
                                          <p:spTgt spid="8"/>
                                        </p:tgtEl>
                                        <p:attrNameLst>
                                          <p:attrName>ppt_x</p:attrName>
                                        </p:attrNameLst>
                                      </p:cBhvr>
                                      <p:tavLst>
                                        <p:tav tm="0">
                                          <p:val>
                                            <p:strVal val="#ppt_x-#ppt_w/2"/>
                                          </p:val>
                                        </p:tav>
                                        <p:tav tm="100000">
                                          <p:val>
                                            <p:strVal val="#ppt_x"/>
                                          </p:val>
                                        </p:tav>
                                      </p:tavLst>
                                    </p:anim>
                                    <p:anim calcmode="lin" valueType="num">
                                      <p:cBhvr>
                                        <p:cTn id="111" dur="500" fill="hold"/>
                                        <p:tgtEl>
                                          <p:spTgt spid="8"/>
                                        </p:tgtEl>
                                        <p:attrNameLst>
                                          <p:attrName>ppt_y</p:attrName>
                                        </p:attrNameLst>
                                      </p:cBhvr>
                                      <p:tavLst>
                                        <p:tav tm="0">
                                          <p:val>
                                            <p:strVal val="#ppt_y"/>
                                          </p:val>
                                        </p:tav>
                                        <p:tav tm="100000">
                                          <p:val>
                                            <p:strVal val="#ppt_y"/>
                                          </p:val>
                                        </p:tav>
                                      </p:tavLst>
                                    </p:anim>
                                    <p:anim calcmode="lin" valueType="num">
                                      <p:cBhvr>
                                        <p:cTn id="112" dur="500" fill="hold"/>
                                        <p:tgtEl>
                                          <p:spTgt spid="8"/>
                                        </p:tgtEl>
                                        <p:attrNameLst>
                                          <p:attrName>ppt_w</p:attrName>
                                        </p:attrNameLst>
                                      </p:cBhvr>
                                      <p:tavLst>
                                        <p:tav tm="0">
                                          <p:val>
                                            <p:fltVal val="0"/>
                                          </p:val>
                                        </p:tav>
                                        <p:tav tm="100000">
                                          <p:val>
                                            <p:strVal val="#ppt_w"/>
                                          </p:val>
                                        </p:tav>
                                      </p:tavLst>
                                    </p:anim>
                                    <p:anim calcmode="lin" valueType="num">
                                      <p:cBhvr>
                                        <p:cTn id="113"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14" fill="hold">
                      <p:stCondLst>
                        <p:cond delay="indefinite"/>
                      </p:stCondLst>
                      <p:childTnLst>
                        <p:par>
                          <p:cTn id="115" fill="hold">
                            <p:stCondLst>
                              <p:cond delay="0"/>
                            </p:stCondLst>
                            <p:childTnLst>
                              <p:par>
                                <p:cTn id="116" presetID="11" presetClass="entr" presetSubtype="0" fill="hold" grpId="0" nodeType="clickEffect">
                                  <p:stCondLst>
                                    <p:cond delay="0"/>
                                  </p:stCondLst>
                                  <p:childTnLst>
                                    <p:set>
                                      <p:cBhvr>
                                        <p:cTn id="117" dur="1000">
                                          <p:stCondLst>
                                            <p:cond delay="0"/>
                                          </p:stCondLst>
                                        </p:cTn>
                                        <p:tgtEl>
                                          <p:spTgt spid="36975"/>
                                        </p:tgtEl>
                                        <p:attrNameLst>
                                          <p:attrName>style.visibility</p:attrName>
                                        </p:attrNameLst>
                                      </p:cBhvr>
                                      <p:to>
                                        <p:strVal val="visible"/>
                                      </p:to>
                                    </p:set>
                                  </p:childTnLst>
                                </p:cTn>
                              </p:par>
                            </p:childTnLst>
                          </p:cTn>
                        </p:par>
                        <p:par>
                          <p:cTn id="118" fill="hold">
                            <p:stCondLst>
                              <p:cond delay="1000"/>
                            </p:stCondLst>
                            <p:childTnLst>
                              <p:par>
                                <p:cTn id="119" presetID="17" presetClass="entr" presetSubtype="8" fill="hold" nodeType="afterEffect">
                                  <p:stCondLst>
                                    <p:cond delay="0"/>
                                  </p:stCondLst>
                                  <p:childTnLst>
                                    <p:set>
                                      <p:cBhvr>
                                        <p:cTn id="120" dur="1" fill="hold">
                                          <p:stCondLst>
                                            <p:cond delay="0"/>
                                          </p:stCondLst>
                                        </p:cTn>
                                        <p:tgtEl>
                                          <p:spTgt spid="15"/>
                                        </p:tgtEl>
                                        <p:attrNameLst>
                                          <p:attrName>style.visibility</p:attrName>
                                        </p:attrNameLst>
                                      </p:cBhvr>
                                      <p:to>
                                        <p:strVal val="visible"/>
                                      </p:to>
                                    </p:set>
                                    <p:anim calcmode="lin" valueType="num">
                                      <p:cBhvr>
                                        <p:cTn id="121" dur="500" fill="hold"/>
                                        <p:tgtEl>
                                          <p:spTgt spid="15"/>
                                        </p:tgtEl>
                                        <p:attrNameLst>
                                          <p:attrName>ppt_x</p:attrName>
                                        </p:attrNameLst>
                                      </p:cBhvr>
                                      <p:tavLst>
                                        <p:tav tm="0">
                                          <p:val>
                                            <p:strVal val="#ppt_x-#ppt_w/2"/>
                                          </p:val>
                                        </p:tav>
                                        <p:tav tm="100000">
                                          <p:val>
                                            <p:strVal val="#ppt_x"/>
                                          </p:val>
                                        </p:tav>
                                      </p:tavLst>
                                    </p:anim>
                                    <p:anim calcmode="lin" valueType="num">
                                      <p:cBhvr>
                                        <p:cTn id="122" dur="500" fill="hold"/>
                                        <p:tgtEl>
                                          <p:spTgt spid="15"/>
                                        </p:tgtEl>
                                        <p:attrNameLst>
                                          <p:attrName>ppt_y</p:attrName>
                                        </p:attrNameLst>
                                      </p:cBhvr>
                                      <p:tavLst>
                                        <p:tav tm="0">
                                          <p:val>
                                            <p:strVal val="#ppt_y"/>
                                          </p:val>
                                        </p:tav>
                                        <p:tav tm="100000">
                                          <p:val>
                                            <p:strVal val="#ppt_y"/>
                                          </p:val>
                                        </p:tav>
                                      </p:tavLst>
                                    </p:anim>
                                    <p:anim calcmode="lin" valueType="num">
                                      <p:cBhvr>
                                        <p:cTn id="123" dur="500" fill="hold"/>
                                        <p:tgtEl>
                                          <p:spTgt spid="15"/>
                                        </p:tgtEl>
                                        <p:attrNameLst>
                                          <p:attrName>ppt_w</p:attrName>
                                        </p:attrNameLst>
                                      </p:cBhvr>
                                      <p:tavLst>
                                        <p:tav tm="0">
                                          <p:val>
                                            <p:fltVal val="0"/>
                                          </p:val>
                                        </p:tav>
                                        <p:tav tm="100000">
                                          <p:val>
                                            <p:strVal val="#ppt_w"/>
                                          </p:val>
                                        </p:tav>
                                      </p:tavLst>
                                    </p:anim>
                                    <p:anim calcmode="lin" valueType="num">
                                      <p:cBhvr>
                                        <p:cTn id="124"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125" fill="hold">
                      <p:stCondLst>
                        <p:cond delay="indefinite"/>
                      </p:stCondLst>
                      <p:childTnLst>
                        <p:par>
                          <p:cTn id="126" fill="hold">
                            <p:stCondLst>
                              <p:cond delay="0"/>
                            </p:stCondLst>
                            <p:childTnLst>
                              <p:par>
                                <p:cTn id="127" presetID="11" presetClass="entr" presetSubtype="0" fill="hold" nodeType="clickEffect">
                                  <p:stCondLst>
                                    <p:cond delay="0"/>
                                  </p:stCondLst>
                                  <p:childTnLst>
                                    <p:set>
                                      <p:cBhvr>
                                        <p:cTn id="128" dur="1000">
                                          <p:stCondLst>
                                            <p:cond delay="0"/>
                                          </p:stCondLst>
                                        </p:cTn>
                                        <p:tgtEl>
                                          <p:spTgt spid="11"/>
                                        </p:tgtEl>
                                        <p:attrNameLst>
                                          <p:attrName>style.visibility</p:attrName>
                                        </p:attrNameLst>
                                      </p:cBhvr>
                                      <p:to>
                                        <p:strVal val="visible"/>
                                      </p:to>
                                    </p:set>
                                  </p:childTnLst>
                                </p:cTn>
                              </p:par>
                            </p:childTnLst>
                          </p:cTn>
                        </p:par>
                        <p:par>
                          <p:cTn id="129" fill="hold">
                            <p:stCondLst>
                              <p:cond delay="1000"/>
                            </p:stCondLst>
                            <p:childTnLst>
                              <p:par>
                                <p:cTn id="130" presetID="17" presetClass="entr" presetSubtype="8" fill="hold" nodeType="afterEffect">
                                  <p:stCondLst>
                                    <p:cond delay="0"/>
                                  </p:stCondLst>
                                  <p:childTnLst>
                                    <p:set>
                                      <p:cBhvr>
                                        <p:cTn id="131" dur="1" fill="hold">
                                          <p:stCondLst>
                                            <p:cond delay="0"/>
                                          </p:stCondLst>
                                        </p:cTn>
                                        <p:tgtEl>
                                          <p:spTgt spid="16"/>
                                        </p:tgtEl>
                                        <p:attrNameLst>
                                          <p:attrName>style.visibility</p:attrName>
                                        </p:attrNameLst>
                                      </p:cBhvr>
                                      <p:to>
                                        <p:strVal val="visible"/>
                                      </p:to>
                                    </p:set>
                                    <p:anim calcmode="lin" valueType="num">
                                      <p:cBhvr>
                                        <p:cTn id="132" dur="500" fill="hold"/>
                                        <p:tgtEl>
                                          <p:spTgt spid="16"/>
                                        </p:tgtEl>
                                        <p:attrNameLst>
                                          <p:attrName>ppt_x</p:attrName>
                                        </p:attrNameLst>
                                      </p:cBhvr>
                                      <p:tavLst>
                                        <p:tav tm="0">
                                          <p:val>
                                            <p:strVal val="#ppt_x-#ppt_w/2"/>
                                          </p:val>
                                        </p:tav>
                                        <p:tav tm="100000">
                                          <p:val>
                                            <p:strVal val="#ppt_x"/>
                                          </p:val>
                                        </p:tav>
                                      </p:tavLst>
                                    </p:anim>
                                    <p:anim calcmode="lin" valueType="num">
                                      <p:cBhvr>
                                        <p:cTn id="133" dur="500" fill="hold"/>
                                        <p:tgtEl>
                                          <p:spTgt spid="16"/>
                                        </p:tgtEl>
                                        <p:attrNameLst>
                                          <p:attrName>ppt_y</p:attrName>
                                        </p:attrNameLst>
                                      </p:cBhvr>
                                      <p:tavLst>
                                        <p:tav tm="0">
                                          <p:val>
                                            <p:strVal val="#ppt_y"/>
                                          </p:val>
                                        </p:tav>
                                        <p:tav tm="100000">
                                          <p:val>
                                            <p:strVal val="#ppt_y"/>
                                          </p:val>
                                        </p:tav>
                                      </p:tavLst>
                                    </p:anim>
                                    <p:anim calcmode="lin" valueType="num">
                                      <p:cBhvr>
                                        <p:cTn id="134" dur="500" fill="hold"/>
                                        <p:tgtEl>
                                          <p:spTgt spid="16"/>
                                        </p:tgtEl>
                                        <p:attrNameLst>
                                          <p:attrName>ppt_w</p:attrName>
                                        </p:attrNameLst>
                                      </p:cBhvr>
                                      <p:tavLst>
                                        <p:tav tm="0">
                                          <p:val>
                                            <p:fltVal val="0"/>
                                          </p:val>
                                        </p:tav>
                                        <p:tav tm="100000">
                                          <p:val>
                                            <p:strVal val="#ppt_w"/>
                                          </p:val>
                                        </p:tav>
                                      </p:tavLst>
                                    </p:anim>
                                    <p:anim calcmode="lin" valueType="num">
                                      <p:cBhvr>
                                        <p:cTn id="135"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11" presetClass="entr" presetSubtype="0" fill="hold" grpId="0" nodeType="clickEffect">
                                  <p:stCondLst>
                                    <p:cond delay="0"/>
                                  </p:stCondLst>
                                  <p:childTnLst>
                                    <p:set>
                                      <p:cBhvr>
                                        <p:cTn id="139" dur="1000">
                                          <p:stCondLst>
                                            <p:cond delay="0"/>
                                          </p:stCondLst>
                                        </p:cTn>
                                        <p:tgtEl>
                                          <p:spTgt spid="36976"/>
                                        </p:tgtEl>
                                        <p:attrNameLst>
                                          <p:attrName>style.visibility</p:attrName>
                                        </p:attrNameLst>
                                      </p:cBhvr>
                                      <p:to>
                                        <p:strVal val="visible"/>
                                      </p:to>
                                    </p:set>
                                  </p:childTnLst>
                                </p:cTn>
                              </p:par>
                            </p:childTnLst>
                          </p:cTn>
                        </p:par>
                        <p:par>
                          <p:cTn id="140" fill="hold">
                            <p:stCondLst>
                              <p:cond delay="1000"/>
                            </p:stCondLst>
                            <p:childTnLst>
                              <p:par>
                                <p:cTn id="141" presetID="17" presetClass="entr" presetSubtype="8" fill="hold" nodeType="afterEffect">
                                  <p:stCondLst>
                                    <p:cond delay="0"/>
                                  </p:stCondLst>
                                  <p:childTnLst>
                                    <p:set>
                                      <p:cBhvr>
                                        <p:cTn id="142" dur="1" fill="hold">
                                          <p:stCondLst>
                                            <p:cond delay="0"/>
                                          </p:stCondLst>
                                        </p:cTn>
                                        <p:tgtEl>
                                          <p:spTgt spid="17"/>
                                        </p:tgtEl>
                                        <p:attrNameLst>
                                          <p:attrName>style.visibility</p:attrName>
                                        </p:attrNameLst>
                                      </p:cBhvr>
                                      <p:to>
                                        <p:strVal val="visible"/>
                                      </p:to>
                                    </p:set>
                                    <p:anim calcmode="lin" valueType="num">
                                      <p:cBhvr>
                                        <p:cTn id="143" dur="500" fill="hold"/>
                                        <p:tgtEl>
                                          <p:spTgt spid="17"/>
                                        </p:tgtEl>
                                        <p:attrNameLst>
                                          <p:attrName>ppt_x</p:attrName>
                                        </p:attrNameLst>
                                      </p:cBhvr>
                                      <p:tavLst>
                                        <p:tav tm="0">
                                          <p:val>
                                            <p:strVal val="#ppt_x-#ppt_w/2"/>
                                          </p:val>
                                        </p:tav>
                                        <p:tav tm="100000">
                                          <p:val>
                                            <p:strVal val="#ppt_x"/>
                                          </p:val>
                                        </p:tav>
                                      </p:tavLst>
                                    </p:anim>
                                    <p:anim calcmode="lin" valueType="num">
                                      <p:cBhvr>
                                        <p:cTn id="144" dur="500" fill="hold"/>
                                        <p:tgtEl>
                                          <p:spTgt spid="17"/>
                                        </p:tgtEl>
                                        <p:attrNameLst>
                                          <p:attrName>ppt_y</p:attrName>
                                        </p:attrNameLst>
                                      </p:cBhvr>
                                      <p:tavLst>
                                        <p:tav tm="0">
                                          <p:val>
                                            <p:strVal val="#ppt_y"/>
                                          </p:val>
                                        </p:tav>
                                        <p:tav tm="100000">
                                          <p:val>
                                            <p:strVal val="#ppt_y"/>
                                          </p:val>
                                        </p:tav>
                                      </p:tavLst>
                                    </p:anim>
                                    <p:anim calcmode="lin" valueType="num">
                                      <p:cBhvr>
                                        <p:cTn id="145" dur="500" fill="hold"/>
                                        <p:tgtEl>
                                          <p:spTgt spid="17"/>
                                        </p:tgtEl>
                                        <p:attrNameLst>
                                          <p:attrName>ppt_w</p:attrName>
                                        </p:attrNameLst>
                                      </p:cBhvr>
                                      <p:tavLst>
                                        <p:tav tm="0">
                                          <p:val>
                                            <p:fltVal val="0"/>
                                          </p:val>
                                        </p:tav>
                                        <p:tav tm="100000">
                                          <p:val>
                                            <p:strVal val="#ppt_w"/>
                                          </p:val>
                                        </p:tav>
                                      </p:tavLst>
                                    </p:anim>
                                    <p:anim calcmode="lin" valueType="num">
                                      <p:cBhvr>
                                        <p:cTn id="146"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47" fill="hold">
                      <p:stCondLst>
                        <p:cond delay="indefinite"/>
                      </p:stCondLst>
                      <p:childTnLst>
                        <p:par>
                          <p:cTn id="148" fill="hold">
                            <p:stCondLst>
                              <p:cond delay="0"/>
                            </p:stCondLst>
                            <p:childTnLst>
                              <p:par>
                                <p:cTn id="149" presetID="17" presetClass="entr" presetSubtype="8" fill="hold" grpId="0" nodeType="clickEffect">
                                  <p:stCondLst>
                                    <p:cond delay="0"/>
                                  </p:stCondLst>
                                  <p:childTnLst>
                                    <p:set>
                                      <p:cBhvr>
                                        <p:cTn id="150" dur="1" fill="hold">
                                          <p:stCondLst>
                                            <p:cond delay="0"/>
                                          </p:stCondLst>
                                        </p:cTn>
                                        <p:tgtEl>
                                          <p:spTgt spid="36908"/>
                                        </p:tgtEl>
                                        <p:attrNameLst>
                                          <p:attrName>style.visibility</p:attrName>
                                        </p:attrNameLst>
                                      </p:cBhvr>
                                      <p:to>
                                        <p:strVal val="visible"/>
                                      </p:to>
                                    </p:set>
                                    <p:anim calcmode="lin" valueType="num">
                                      <p:cBhvr>
                                        <p:cTn id="151" dur="500" fill="hold"/>
                                        <p:tgtEl>
                                          <p:spTgt spid="36908"/>
                                        </p:tgtEl>
                                        <p:attrNameLst>
                                          <p:attrName>ppt_x</p:attrName>
                                        </p:attrNameLst>
                                      </p:cBhvr>
                                      <p:tavLst>
                                        <p:tav tm="0">
                                          <p:val>
                                            <p:strVal val="#ppt_x-#ppt_w/2"/>
                                          </p:val>
                                        </p:tav>
                                        <p:tav tm="100000">
                                          <p:val>
                                            <p:strVal val="#ppt_x"/>
                                          </p:val>
                                        </p:tav>
                                      </p:tavLst>
                                    </p:anim>
                                    <p:anim calcmode="lin" valueType="num">
                                      <p:cBhvr>
                                        <p:cTn id="152" dur="500" fill="hold"/>
                                        <p:tgtEl>
                                          <p:spTgt spid="36908"/>
                                        </p:tgtEl>
                                        <p:attrNameLst>
                                          <p:attrName>ppt_y</p:attrName>
                                        </p:attrNameLst>
                                      </p:cBhvr>
                                      <p:tavLst>
                                        <p:tav tm="0">
                                          <p:val>
                                            <p:strVal val="#ppt_y"/>
                                          </p:val>
                                        </p:tav>
                                        <p:tav tm="100000">
                                          <p:val>
                                            <p:strVal val="#ppt_y"/>
                                          </p:val>
                                        </p:tav>
                                      </p:tavLst>
                                    </p:anim>
                                    <p:anim calcmode="lin" valueType="num">
                                      <p:cBhvr>
                                        <p:cTn id="153" dur="500" fill="hold"/>
                                        <p:tgtEl>
                                          <p:spTgt spid="36908"/>
                                        </p:tgtEl>
                                        <p:attrNameLst>
                                          <p:attrName>ppt_w</p:attrName>
                                        </p:attrNameLst>
                                      </p:cBhvr>
                                      <p:tavLst>
                                        <p:tav tm="0">
                                          <p:val>
                                            <p:fltVal val="0"/>
                                          </p:val>
                                        </p:tav>
                                        <p:tav tm="100000">
                                          <p:val>
                                            <p:strVal val="#ppt_w"/>
                                          </p:val>
                                        </p:tav>
                                      </p:tavLst>
                                    </p:anim>
                                    <p:anim calcmode="lin" valueType="num">
                                      <p:cBhvr>
                                        <p:cTn id="154" dur="500" fill="hold"/>
                                        <p:tgtEl>
                                          <p:spTgt spid="36908"/>
                                        </p:tgtEl>
                                        <p:attrNameLst>
                                          <p:attrName>ppt_h</p:attrName>
                                        </p:attrNameLst>
                                      </p:cBhvr>
                                      <p:tavLst>
                                        <p:tav tm="0">
                                          <p:val>
                                            <p:strVal val="#ppt_h"/>
                                          </p:val>
                                        </p:tav>
                                        <p:tav tm="100000">
                                          <p:val>
                                            <p:strVal val="#ppt_h"/>
                                          </p:val>
                                        </p:tav>
                                      </p:tavLst>
                                    </p:anim>
                                  </p:childTnLst>
                                </p:cTn>
                              </p:par>
                            </p:childTnLst>
                          </p:cTn>
                        </p:par>
                        <p:par>
                          <p:cTn id="155" fill="hold">
                            <p:stCondLst>
                              <p:cond delay="500"/>
                            </p:stCondLst>
                            <p:childTnLst>
                              <p:par>
                                <p:cTn id="156" presetID="17" presetClass="entr" presetSubtype="8" fill="hold" grpId="0" nodeType="afterEffect">
                                  <p:stCondLst>
                                    <p:cond delay="0"/>
                                  </p:stCondLst>
                                  <p:childTnLst>
                                    <p:set>
                                      <p:cBhvr>
                                        <p:cTn id="157" dur="1" fill="hold">
                                          <p:stCondLst>
                                            <p:cond delay="0"/>
                                          </p:stCondLst>
                                        </p:cTn>
                                        <p:tgtEl>
                                          <p:spTgt spid="36907"/>
                                        </p:tgtEl>
                                        <p:attrNameLst>
                                          <p:attrName>style.visibility</p:attrName>
                                        </p:attrNameLst>
                                      </p:cBhvr>
                                      <p:to>
                                        <p:strVal val="visible"/>
                                      </p:to>
                                    </p:set>
                                    <p:anim calcmode="lin" valueType="num">
                                      <p:cBhvr>
                                        <p:cTn id="158" dur="500" fill="hold"/>
                                        <p:tgtEl>
                                          <p:spTgt spid="36907"/>
                                        </p:tgtEl>
                                        <p:attrNameLst>
                                          <p:attrName>ppt_x</p:attrName>
                                        </p:attrNameLst>
                                      </p:cBhvr>
                                      <p:tavLst>
                                        <p:tav tm="0">
                                          <p:val>
                                            <p:strVal val="#ppt_x-#ppt_w/2"/>
                                          </p:val>
                                        </p:tav>
                                        <p:tav tm="100000">
                                          <p:val>
                                            <p:strVal val="#ppt_x"/>
                                          </p:val>
                                        </p:tav>
                                      </p:tavLst>
                                    </p:anim>
                                    <p:anim calcmode="lin" valueType="num">
                                      <p:cBhvr>
                                        <p:cTn id="159" dur="500" fill="hold"/>
                                        <p:tgtEl>
                                          <p:spTgt spid="36907"/>
                                        </p:tgtEl>
                                        <p:attrNameLst>
                                          <p:attrName>ppt_y</p:attrName>
                                        </p:attrNameLst>
                                      </p:cBhvr>
                                      <p:tavLst>
                                        <p:tav tm="0">
                                          <p:val>
                                            <p:strVal val="#ppt_y"/>
                                          </p:val>
                                        </p:tav>
                                        <p:tav tm="100000">
                                          <p:val>
                                            <p:strVal val="#ppt_y"/>
                                          </p:val>
                                        </p:tav>
                                      </p:tavLst>
                                    </p:anim>
                                    <p:anim calcmode="lin" valueType="num">
                                      <p:cBhvr>
                                        <p:cTn id="160" dur="500" fill="hold"/>
                                        <p:tgtEl>
                                          <p:spTgt spid="36907"/>
                                        </p:tgtEl>
                                        <p:attrNameLst>
                                          <p:attrName>ppt_w</p:attrName>
                                        </p:attrNameLst>
                                      </p:cBhvr>
                                      <p:tavLst>
                                        <p:tav tm="0">
                                          <p:val>
                                            <p:fltVal val="0"/>
                                          </p:val>
                                        </p:tav>
                                        <p:tav tm="100000">
                                          <p:val>
                                            <p:strVal val="#ppt_w"/>
                                          </p:val>
                                        </p:tav>
                                      </p:tavLst>
                                    </p:anim>
                                    <p:anim calcmode="lin" valueType="num">
                                      <p:cBhvr>
                                        <p:cTn id="161" dur="500" fill="hold"/>
                                        <p:tgtEl>
                                          <p:spTgt spid="36907"/>
                                        </p:tgtEl>
                                        <p:attrNameLst>
                                          <p:attrName>ppt_h</p:attrName>
                                        </p:attrNameLst>
                                      </p:cBhvr>
                                      <p:tavLst>
                                        <p:tav tm="0">
                                          <p:val>
                                            <p:strVal val="#ppt_h"/>
                                          </p:val>
                                        </p:tav>
                                        <p:tav tm="100000">
                                          <p:val>
                                            <p:strVal val="#ppt_h"/>
                                          </p:val>
                                        </p:tav>
                                      </p:tavLst>
                                    </p:anim>
                                  </p:childTnLst>
                                </p:cTn>
                              </p:par>
                            </p:childTnLst>
                          </p:cTn>
                        </p:par>
                        <p:par>
                          <p:cTn id="162" fill="hold">
                            <p:stCondLst>
                              <p:cond delay="1000"/>
                            </p:stCondLst>
                            <p:childTnLst>
                              <p:par>
                                <p:cTn id="163" presetID="17" presetClass="entr" presetSubtype="8" fill="hold" nodeType="afterEffect">
                                  <p:stCondLst>
                                    <p:cond delay="0"/>
                                  </p:stCondLst>
                                  <p:childTnLst>
                                    <p:set>
                                      <p:cBhvr>
                                        <p:cTn id="164" dur="1" fill="hold">
                                          <p:stCondLst>
                                            <p:cond delay="0"/>
                                          </p:stCondLst>
                                        </p:cTn>
                                        <p:tgtEl>
                                          <p:spTgt spid="9"/>
                                        </p:tgtEl>
                                        <p:attrNameLst>
                                          <p:attrName>style.visibility</p:attrName>
                                        </p:attrNameLst>
                                      </p:cBhvr>
                                      <p:to>
                                        <p:strVal val="visible"/>
                                      </p:to>
                                    </p:set>
                                    <p:anim calcmode="lin" valueType="num">
                                      <p:cBhvr>
                                        <p:cTn id="165" dur="500" fill="hold"/>
                                        <p:tgtEl>
                                          <p:spTgt spid="9"/>
                                        </p:tgtEl>
                                        <p:attrNameLst>
                                          <p:attrName>ppt_x</p:attrName>
                                        </p:attrNameLst>
                                      </p:cBhvr>
                                      <p:tavLst>
                                        <p:tav tm="0">
                                          <p:val>
                                            <p:strVal val="#ppt_x-#ppt_w/2"/>
                                          </p:val>
                                        </p:tav>
                                        <p:tav tm="100000">
                                          <p:val>
                                            <p:strVal val="#ppt_x"/>
                                          </p:val>
                                        </p:tav>
                                      </p:tavLst>
                                    </p:anim>
                                    <p:anim calcmode="lin" valueType="num">
                                      <p:cBhvr>
                                        <p:cTn id="166" dur="500" fill="hold"/>
                                        <p:tgtEl>
                                          <p:spTgt spid="9"/>
                                        </p:tgtEl>
                                        <p:attrNameLst>
                                          <p:attrName>ppt_y</p:attrName>
                                        </p:attrNameLst>
                                      </p:cBhvr>
                                      <p:tavLst>
                                        <p:tav tm="0">
                                          <p:val>
                                            <p:strVal val="#ppt_y"/>
                                          </p:val>
                                        </p:tav>
                                        <p:tav tm="100000">
                                          <p:val>
                                            <p:strVal val="#ppt_y"/>
                                          </p:val>
                                        </p:tav>
                                      </p:tavLst>
                                    </p:anim>
                                    <p:anim calcmode="lin" valueType="num">
                                      <p:cBhvr>
                                        <p:cTn id="167" dur="500" fill="hold"/>
                                        <p:tgtEl>
                                          <p:spTgt spid="9"/>
                                        </p:tgtEl>
                                        <p:attrNameLst>
                                          <p:attrName>ppt_w</p:attrName>
                                        </p:attrNameLst>
                                      </p:cBhvr>
                                      <p:tavLst>
                                        <p:tav tm="0">
                                          <p:val>
                                            <p:fltVal val="0"/>
                                          </p:val>
                                        </p:tav>
                                        <p:tav tm="100000">
                                          <p:val>
                                            <p:strVal val="#ppt_w"/>
                                          </p:val>
                                        </p:tav>
                                      </p:tavLst>
                                    </p:anim>
                                    <p:anim calcmode="lin" valueType="num">
                                      <p:cBhvr>
                                        <p:cTn id="168"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grpId="0" nodeType="clickEffect">
                                  <p:stCondLst>
                                    <p:cond delay="0"/>
                                  </p:stCondLst>
                                  <p:childTnLst>
                                    <p:set>
                                      <p:cBhvr>
                                        <p:cTn id="172" dur="1" fill="hold">
                                          <p:stCondLst>
                                            <p:cond delay="499"/>
                                          </p:stCondLst>
                                        </p:cTn>
                                        <p:tgtEl>
                                          <p:spTgt spid="369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utoUpdateAnimBg="0"/>
      <p:bldP spid="36879" grpId="0" autoUpdateAnimBg="0"/>
      <p:bldP spid="36886" grpId="0" autoUpdateAnimBg="0"/>
      <p:bldP spid="36899" grpId="0" animBg="1"/>
      <p:bldP spid="36907" grpId="0" animBg="1"/>
      <p:bldP spid="36908" grpId="0" animBg="1"/>
      <p:bldP spid="36938" grpId="0" animBg="1"/>
      <p:bldP spid="36941" grpId="0" animBg="1"/>
      <p:bldP spid="36973" grpId="0" animBg="1"/>
      <p:bldP spid="36974" grpId="0" animBg="1"/>
      <p:bldP spid="36975" grpId="0" animBg="1"/>
      <p:bldP spid="36976" grpId="0" animBg="1"/>
      <p:bldP spid="3697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energieplus-lesite.be/fileadmin/resources/04_technique/05_chauffage/images/combustion_composants.gif"/>
          <p:cNvPicPr>
            <a:picLocks noChangeAspect="1" noChangeArrowheads="1"/>
          </p:cNvPicPr>
          <p:nvPr/>
        </p:nvPicPr>
        <p:blipFill>
          <a:blip r:embed="rId2"/>
          <a:srcRect/>
          <a:stretch>
            <a:fillRect/>
          </a:stretch>
        </p:blipFill>
        <p:spPr bwMode="auto">
          <a:xfrm>
            <a:off x="1571604" y="1071546"/>
            <a:ext cx="5857916" cy="511196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lvl="0"/>
            <a:r>
              <a:rPr lang="fr-CA" sz="3200" b="1" i="1" u="sng" dirty="0">
                <a:solidFill>
                  <a:srgbClr val="C00000"/>
                </a:solidFill>
              </a:rPr>
              <a:t>Réduction de la température des gaz de combustion</a:t>
            </a:r>
            <a:r>
              <a:rPr lang="fr-FR" sz="3200" dirty="0">
                <a:solidFill>
                  <a:srgbClr val="C00000"/>
                </a:solidFill>
              </a:rPr>
              <a:t/>
            </a:r>
            <a:br>
              <a:rPr lang="fr-FR" sz="3200"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a:xfrm>
            <a:off x="457200" y="1357298"/>
            <a:ext cx="8229600" cy="5500702"/>
          </a:xfrm>
        </p:spPr>
        <p:txBody>
          <a:bodyPr>
            <a:normAutofit fontScale="70000" lnSpcReduction="20000"/>
          </a:bodyPr>
          <a:lstStyle/>
          <a:p>
            <a:pPr algn="just"/>
            <a:r>
              <a:rPr lang="fr-FR" dirty="0"/>
              <a:t>Une option pour réduire les déperditions de chaleur possibles dans un procédé de combustion consiste à réduire la température des gaz de combustion sortant de la cheminée, ce qui peut être obtenu comme suit : </a:t>
            </a:r>
            <a:endParaRPr lang="fr-FR" dirty="0" smtClean="0"/>
          </a:p>
          <a:p>
            <a:pPr algn="just"/>
            <a:endParaRPr lang="fr-FR" dirty="0"/>
          </a:p>
          <a:p>
            <a:pPr lvl="1" algn="just"/>
            <a:r>
              <a:rPr lang="fr-FR" dirty="0" smtClean="0">
                <a:solidFill>
                  <a:srgbClr val="C00000"/>
                </a:solidFill>
              </a:rPr>
              <a:t>Augmentation </a:t>
            </a:r>
            <a:r>
              <a:rPr lang="fr-FR" dirty="0">
                <a:solidFill>
                  <a:srgbClr val="C00000"/>
                </a:solidFill>
              </a:rPr>
              <a:t>du transfert de chaleur vers le procédé </a:t>
            </a:r>
            <a:r>
              <a:rPr lang="fr-FR" dirty="0"/>
              <a:t>(installation de </a:t>
            </a:r>
            <a:r>
              <a:rPr lang="fr-FR" dirty="0" err="1"/>
              <a:t>turbulateurs</a:t>
            </a:r>
            <a:r>
              <a:rPr lang="fr-FR" dirty="0"/>
              <a:t> ou d’autres dispositifs qui favorisent la turbulence des fluides et augmente l'efficacité des échanges thermiques), ou agrandissement des surfaces de transfert de chaleur;  </a:t>
            </a:r>
          </a:p>
          <a:p>
            <a:pPr lvl="1" algn="just"/>
            <a:r>
              <a:rPr lang="fr-FR" dirty="0" smtClean="0">
                <a:solidFill>
                  <a:srgbClr val="C00000"/>
                </a:solidFill>
              </a:rPr>
              <a:t>Récupération </a:t>
            </a:r>
            <a:r>
              <a:rPr lang="fr-FR" dirty="0">
                <a:solidFill>
                  <a:srgbClr val="C00000"/>
                </a:solidFill>
              </a:rPr>
              <a:t>de chaleur avec l’association d’un procédé supplémentaire </a:t>
            </a:r>
            <a:r>
              <a:rPr lang="fr-FR" dirty="0"/>
              <a:t>(par exemple génération de vapeur en utilisant des économiseurs) pour récupérer la chaleur perdue dans les gaz de combustion;</a:t>
            </a:r>
          </a:p>
          <a:p>
            <a:pPr lvl="1" algn="just"/>
            <a:r>
              <a:rPr lang="fr-FR" dirty="0" smtClean="0">
                <a:solidFill>
                  <a:srgbClr val="C00000"/>
                </a:solidFill>
              </a:rPr>
              <a:t>Installation </a:t>
            </a:r>
            <a:r>
              <a:rPr lang="fr-FR" dirty="0">
                <a:solidFill>
                  <a:srgbClr val="C00000"/>
                </a:solidFill>
              </a:rPr>
              <a:t>d’un préchauffeur d’air (ou d’eau) ou préchauffage du combustible </a:t>
            </a:r>
            <a:r>
              <a:rPr lang="fr-FR" dirty="0"/>
              <a:t>par échange de chaleur avec les gaz de combustion. </a:t>
            </a:r>
          </a:p>
          <a:p>
            <a:pPr lvl="1" algn="just"/>
            <a:r>
              <a:rPr lang="fr-FR" dirty="0" smtClean="0">
                <a:solidFill>
                  <a:srgbClr val="C00000"/>
                </a:solidFill>
              </a:rPr>
              <a:t>Nettoyage </a:t>
            </a:r>
            <a:r>
              <a:rPr lang="fr-FR" dirty="0">
                <a:solidFill>
                  <a:srgbClr val="C00000"/>
                </a:solidFill>
              </a:rPr>
              <a:t>des surfaces de transfert de chaleur </a:t>
            </a:r>
            <a:r>
              <a:rPr lang="fr-FR" dirty="0"/>
              <a:t>qui sont recouvertes de cendres ou de particules carbonées, afin de conserver une efficacité élevée pour le transfert de chaleur. </a:t>
            </a:r>
            <a:r>
              <a:rPr lang="fr-FR" dirty="0" smtClean="0"/>
              <a:t>Le </a:t>
            </a:r>
            <a:r>
              <a:rPr lang="fr-FR" dirty="0"/>
              <a:t>nettoyage des surfaces de transfert de chaleur dans la zone de combustion est généralement effectué au cours des arrêts pour inspection et maintenance</a:t>
            </a:r>
            <a:r>
              <a:rPr lang="fr-FR" dirty="0" smtClean="0"/>
              <a:t>.</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lvl="0"/>
            <a:r>
              <a:rPr lang="fr-CA" sz="3200" b="1" i="1" u="sng" dirty="0">
                <a:solidFill>
                  <a:srgbClr val="C00000"/>
                </a:solidFill>
              </a:rPr>
              <a:t>Installation d’un préchauffeur d’air ou d’eau</a:t>
            </a:r>
            <a:r>
              <a:rPr lang="fr-FR" sz="3200" dirty="0">
                <a:solidFill>
                  <a:srgbClr val="C00000"/>
                </a:solidFill>
              </a:rPr>
              <a:t/>
            </a:r>
            <a:br>
              <a:rPr lang="fr-FR" sz="3200" dirty="0">
                <a:solidFill>
                  <a:srgbClr val="C00000"/>
                </a:solidFill>
              </a:rPr>
            </a:br>
            <a:endParaRPr lang="fr-FR" sz="3200" dirty="0">
              <a:solidFill>
                <a:srgbClr val="C00000"/>
              </a:solidFill>
            </a:endParaRPr>
          </a:p>
        </p:txBody>
      </p:sp>
      <p:sp>
        <p:nvSpPr>
          <p:cNvPr id="3" name="Espace réservé du contenu 2"/>
          <p:cNvSpPr>
            <a:spLocks noGrp="1"/>
          </p:cNvSpPr>
          <p:nvPr>
            <p:ph idx="1"/>
          </p:nvPr>
        </p:nvSpPr>
        <p:spPr>
          <a:xfrm>
            <a:off x="285720" y="1600200"/>
            <a:ext cx="6715172" cy="4525963"/>
          </a:xfrm>
        </p:spPr>
        <p:txBody>
          <a:bodyPr>
            <a:normAutofit fontScale="70000" lnSpcReduction="20000"/>
          </a:bodyPr>
          <a:lstStyle/>
          <a:p>
            <a:pPr algn="just"/>
            <a:r>
              <a:rPr lang="fr-FR" dirty="0"/>
              <a:t>En plus d’un économiseur , un préchauffeur d’air peut également être installé. Le préchauffeur d’air réchauffe l’air qui alimente le brûleur. Les gaz de combustion sont davantage refroidis, car l’air est souvent à température ambiante. En règle générale, pour chaque diminution de 20 °C de la température des gaz de combustion, on obtient une augmentation du rendement de 1 %.</a:t>
            </a:r>
          </a:p>
          <a:p>
            <a:pPr algn="just"/>
            <a:r>
              <a:rPr lang="fr-FR" dirty="0"/>
              <a:t>Une manière moins efficace mais plus simple d’assurer le préchauffage consiste à installer l’entrée d’air du brûleur sur le plafond de la chaufferie. En règle générale, l’air y est souvent de 10 à 20 °C plus chaud par rapport à la température extérieure. Il est ainsi possible de compenser en partie les pertes d’efficacité.</a:t>
            </a:r>
          </a:p>
          <a:p>
            <a:pPr algn="just"/>
            <a:endParaRPr lang="fr-FR" dirty="0"/>
          </a:p>
        </p:txBody>
      </p:sp>
      <p:pic>
        <p:nvPicPr>
          <p:cNvPr id="4" name="Picture 2" descr="C:\Users\User\Desktop\CMPP\CMPP WEC\chaudières\PHOTOS CHAUDIERES WEC\CONSERVES MEKNES\20120423_101204.jpg"/>
          <p:cNvPicPr>
            <a:picLocks noChangeAspect="1" noChangeArrowheads="1"/>
          </p:cNvPicPr>
          <p:nvPr/>
        </p:nvPicPr>
        <p:blipFill>
          <a:blip r:embed="rId2" cstate="print"/>
          <a:srcRect/>
          <a:stretch>
            <a:fillRect/>
          </a:stretch>
        </p:blipFill>
        <p:spPr bwMode="auto">
          <a:xfrm>
            <a:off x="7143768" y="1500174"/>
            <a:ext cx="1869672" cy="2492896"/>
          </a:xfrm>
          <a:prstGeom prst="rect">
            <a:avLst/>
          </a:prstGeom>
          <a:noFill/>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1804</Words>
  <Application>Microsoft Office PowerPoint</Application>
  <PresentationFormat>Affichage à l'écran (4:3)</PresentationFormat>
  <Paragraphs>304</Paragraphs>
  <Slides>36</Slides>
  <Notes>0</Notes>
  <HiddenSlides>0</HiddenSlides>
  <MMClips>0</MMClips>
  <ScaleCrop>false</ScaleCrop>
  <HeadingPairs>
    <vt:vector size="4" baseType="variant">
      <vt:variant>
        <vt:lpstr>Thème</vt:lpstr>
      </vt:variant>
      <vt:variant>
        <vt:i4>1</vt:i4>
      </vt:variant>
      <vt:variant>
        <vt:lpstr>Titres des diapositives</vt:lpstr>
      </vt:variant>
      <vt:variant>
        <vt:i4>36</vt:i4>
      </vt:variant>
    </vt:vector>
  </HeadingPairs>
  <TitlesOfParts>
    <vt:vector size="37" baseType="lpstr">
      <vt:lpstr>Thème Office</vt:lpstr>
      <vt:lpstr>Efficacité énergétique: BREF's</vt:lpstr>
      <vt:lpstr>Plan</vt:lpstr>
      <vt:lpstr>1- Combustion</vt:lpstr>
      <vt:lpstr>Diapositive 4</vt:lpstr>
      <vt:lpstr>Diapositive 5</vt:lpstr>
      <vt:lpstr>Diapositive 6</vt:lpstr>
      <vt:lpstr>Diapositive 7</vt:lpstr>
      <vt:lpstr>Réduction de la température des gaz de combustion </vt:lpstr>
      <vt:lpstr>Installation d’un préchauffeur d’air ou d’eau </vt:lpstr>
      <vt:lpstr>Réduction du débit massique des gaz brûlés par une réduction de l'excès d’air   </vt:lpstr>
      <vt:lpstr>Réduction des pertes de chaleur grâce à l’isolation </vt:lpstr>
      <vt:lpstr>Réduction des pertes de chaleur par les ouvertures du four </vt:lpstr>
      <vt:lpstr>2- Systèmes à vapeur</vt:lpstr>
      <vt:lpstr>2- Systèmes à vapeur</vt:lpstr>
      <vt:lpstr>Diapositive 15</vt:lpstr>
      <vt:lpstr>2- Systèmes à vapeur</vt:lpstr>
      <vt:lpstr>2- Systèmes à vapeur</vt:lpstr>
      <vt:lpstr>2- Systèmes à vapeur</vt:lpstr>
      <vt:lpstr>3- Récupération de chaleur et refroidissement</vt:lpstr>
      <vt:lpstr>Diapositive 20</vt:lpstr>
      <vt:lpstr>3- Récupération de chaleur et refroidissement</vt:lpstr>
      <vt:lpstr>3- Récupération de chaleur et refroidissement</vt:lpstr>
      <vt:lpstr>Diapositive 23</vt:lpstr>
      <vt:lpstr>5- Alimentation électrique</vt:lpstr>
      <vt:lpstr>5- Alimentation électrique</vt:lpstr>
      <vt:lpstr>6- Sous-systèmes entraînés par moteur électrique</vt:lpstr>
      <vt:lpstr>6- Sous-systèmes entraînés par moteur électrique</vt:lpstr>
      <vt:lpstr>6- Sous-systèmes entraînés par moteur électrique</vt:lpstr>
      <vt:lpstr>7- Systèmes d’air comprimé </vt:lpstr>
      <vt:lpstr>7- Systèmes d’air comprimé </vt:lpstr>
      <vt:lpstr>8- Systèmes de pompage</vt:lpstr>
      <vt:lpstr>9- Systèmes de chauffage, ventilation et climatisation (CVC)</vt:lpstr>
      <vt:lpstr>9- Systèmes de chauffage, ventilation et climatisation (CVC)</vt:lpstr>
      <vt:lpstr>10- Éclairage </vt:lpstr>
      <vt:lpstr>10- Éclairage</vt:lpstr>
      <vt:lpstr>10- Éclairage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Efficacité énergétique: BREF's</dc:title>
  <dc:creator>abdellatif touzani</dc:creator>
  <cp:lastModifiedBy>abdellatif touzani</cp:lastModifiedBy>
  <cp:revision>27</cp:revision>
  <dcterms:created xsi:type="dcterms:W3CDTF">2015-10-16T21:16:26Z</dcterms:created>
  <dcterms:modified xsi:type="dcterms:W3CDTF">2015-10-17T06:42:45Z</dcterms:modified>
</cp:coreProperties>
</file>